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43"/>
  </p:notesMasterIdLst>
  <p:sldIdLst>
    <p:sldId id="263" r:id="rId5"/>
    <p:sldId id="282" r:id="rId6"/>
    <p:sldId id="292" r:id="rId7"/>
    <p:sldId id="336" r:id="rId8"/>
    <p:sldId id="290" r:id="rId9"/>
    <p:sldId id="287" r:id="rId10"/>
    <p:sldId id="295" r:id="rId11"/>
    <p:sldId id="296" r:id="rId12"/>
    <p:sldId id="291" r:id="rId13"/>
    <p:sldId id="293" r:id="rId14"/>
    <p:sldId id="337" r:id="rId15"/>
    <p:sldId id="294" r:id="rId16"/>
    <p:sldId id="297" r:id="rId17"/>
    <p:sldId id="298" r:id="rId18"/>
    <p:sldId id="299" r:id="rId19"/>
    <p:sldId id="305" r:id="rId20"/>
    <p:sldId id="283" r:id="rId21"/>
    <p:sldId id="306" r:id="rId22"/>
    <p:sldId id="326" r:id="rId23"/>
    <p:sldId id="333" r:id="rId24"/>
    <p:sldId id="309" r:id="rId25"/>
    <p:sldId id="310" r:id="rId26"/>
    <p:sldId id="312" r:id="rId27"/>
    <p:sldId id="314" r:id="rId28"/>
    <p:sldId id="315" r:id="rId29"/>
    <p:sldId id="327" r:id="rId30"/>
    <p:sldId id="317" r:id="rId31"/>
    <p:sldId id="318" r:id="rId32"/>
    <p:sldId id="328" r:id="rId33"/>
    <p:sldId id="321" r:id="rId34"/>
    <p:sldId id="335" r:id="rId35"/>
    <p:sldId id="322" r:id="rId36"/>
    <p:sldId id="323" r:id="rId37"/>
    <p:sldId id="332" r:id="rId38"/>
    <p:sldId id="325" r:id="rId39"/>
    <p:sldId id="302" r:id="rId40"/>
    <p:sldId id="269" r:id="rId41"/>
    <p:sldId id="304" r:id="rId42"/>
  </p:sldIdLst>
  <p:sldSz cx="12192000" cy="6858000"/>
  <p:notesSz cx="6858000" cy="9144000"/>
  <p:embeddedFontLst>
    <p:embeddedFont>
      <p:font typeface="Aharoni" panose="02010803020104030203" pitchFamily="2" charset="-79"/>
      <p:bold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  <p:embeddedFont>
      <p:font typeface="Roboto Condensed" panose="020B0604020202020204" charset="0"/>
      <p:bold r:id="rId49"/>
      <p:boldItalic r:id="rId50"/>
    </p:embeddedFont>
    <p:embeddedFont>
      <p:font typeface="Roboto Condensed Light" panose="020B0604020202020204" charset="0"/>
      <p:regular r:id="rId5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29" userDrawn="1">
          <p15:clr>
            <a:srgbClr val="A4A3A4"/>
          </p15:clr>
        </p15:guide>
        <p15:guide id="4" pos="7197" userDrawn="1">
          <p15:clr>
            <a:srgbClr val="A4A3A4"/>
          </p15:clr>
        </p15:guide>
        <p15:guide id="5" orient="horz" pos="482" userDrawn="1">
          <p15:clr>
            <a:srgbClr val="A4A3A4"/>
          </p15:clr>
        </p15:guide>
        <p15:guide id="6" orient="horz" pos="3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467E"/>
    <a:srgbClr val="D9E2F3"/>
    <a:srgbClr val="242852"/>
    <a:srgbClr val="002F8E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74" autoAdjust="0"/>
  </p:normalViewPr>
  <p:slideViewPr>
    <p:cSldViewPr showGuides="1">
      <p:cViewPr varScale="1">
        <p:scale>
          <a:sx n="82" d="100"/>
          <a:sy n="82" d="100"/>
        </p:scale>
        <p:origin x="408" y="84"/>
      </p:cViewPr>
      <p:guideLst>
        <p:guide orient="horz" pos="2160"/>
        <p:guide pos="3840"/>
        <p:guide pos="529"/>
        <p:guide pos="7197"/>
        <p:guide orient="horz" pos="482"/>
        <p:guide orient="horz" pos="3884"/>
      </p:guideLst>
    </p:cSldViewPr>
  </p:slideViewPr>
  <p:outlineViewPr>
    <p:cViewPr>
      <p:scale>
        <a:sx n="100" d="100"/>
        <a:sy n="100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font" Target="fonts/font2.fntdata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.fntdata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8" Type="http://schemas.openxmlformats.org/officeDocument/2006/relationships/slide" Target="slides/slide4.xml"/><Relationship Id="rId51" Type="http://schemas.openxmlformats.org/officeDocument/2006/relationships/font" Target="fonts/font8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3.fntdata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6.fntdata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7.xml"/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B12AE-F81B-4875-B5E1-EA267992A80C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B6B6F-056A-4319-B3AE-C7EBB4150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850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B6B6F-056A-4319-B3AE-C7EBB4150C8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926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B6B6F-056A-4319-B3AE-C7EBB4150C8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61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B6B6F-056A-4319-B3AE-C7EBB4150C8A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595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42F674-8B58-4848-B6DE-02B5A2F269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77" y="702270"/>
            <a:ext cx="10801349" cy="998538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583EA6-648E-4245-A4C8-92387580D0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6" y="1825625"/>
            <a:ext cx="5324476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6473E7-CF98-4E47-BF13-3393B1B6B9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253038" cy="426720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67CE708-2F76-4CB4-B8B8-AE402E154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dirty="0"/>
              <a:t>Источник/Примечание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83A21B-1E58-43B7-8E65-791D54251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BAAA-029B-4CF8-8254-BC1023E08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167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F527F8-3252-46D5-992F-324D08F5D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A276DD5-E7D4-4222-AD33-B5A685EDA4E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ru-RU"/>
              <a:t>Источник/Примечание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5724960-78A2-4406-A6F5-8004B327E5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71BAAA-029B-4CF8-8254-BC1023E08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59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18097A-E8C1-4D04-92E4-E2F5BB85C1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CC1086F-C5A1-47C6-9575-D4077157F1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ru-RU"/>
              <a:t>Источник/Примечание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6F5DE6-A990-4713-9FEF-67D74808E0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71BAAA-029B-4CF8-8254-BC1023E08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438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AC6AA3BC-F24B-40D3-B6D6-5D5A91B95569}"/>
              </a:ext>
            </a:extLst>
          </p:cNvPr>
          <p:cNvSpPr/>
          <p:nvPr userDrawn="1"/>
        </p:nvSpPr>
        <p:spPr>
          <a:xfrm>
            <a:off x="-12340" y="-13191"/>
            <a:ext cx="12216680" cy="688438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2733AB-4D8F-4069-BD4D-1C1A11C15D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7A703C1-F86C-4A59-8156-8A606DD099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grpSp>
        <p:nvGrpSpPr>
          <p:cNvPr id="69" name="Группа 68">
            <a:extLst>
              <a:ext uri="{FF2B5EF4-FFF2-40B4-BE49-F238E27FC236}">
                <a16:creationId xmlns:a16="http://schemas.microsoft.com/office/drawing/2014/main" id="{D4BE190F-AD95-4F50-9B77-85A5EBAB3983}"/>
              </a:ext>
            </a:extLst>
          </p:cNvPr>
          <p:cNvGrpSpPr/>
          <p:nvPr userDrawn="1"/>
        </p:nvGrpSpPr>
        <p:grpSpPr>
          <a:xfrm>
            <a:off x="-24680" y="-80383"/>
            <a:ext cx="1851899" cy="2141231"/>
            <a:chOff x="5671232" y="1266029"/>
            <a:chExt cx="1851899" cy="2141231"/>
          </a:xfrm>
          <a:gradFill>
            <a:gsLst>
              <a:gs pos="0">
                <a:schemeClr val="bg1"/>
              </a:gs>
              <a:gs pos="92000">
                <a:srgbClr val="002060"/>
              </a:gs>
            </a:gsLst>
            <a:lin ang="2700000" scaled="0"/>
          </a:gradFill>
        </p:grpSpPr>
        <p:grpSp>
          <p:nvGrpSpPr>
            <p:cNvPr id="70" name="Группа 69">
              <a:extLst>
                <a:ext uri="{FF2B5EF4-FFF2-40B4-BE49-F238E27FC236}">
                  <a16:creationId xmlns:a16="http://schemas.microsoft.com/office/drawing/2014/main" id="{4C4558A5-DAF5-41A9-9B57-E66DD779699E}"/>
                </a:ext>
              </a:extLst>
            </p:cNvPr>
            <p:cNvGrpSpPr/>
            <p:nvPr/>
          </p:nvGrpSpPr>
          <p:grpSpPr>
            <a:xfrm>
              <a:off x="5671232" y="1266029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119" name="Овал 118">
                <a:extLst>
                  <a:ext uri="{FF2B5EF4-FFF2-40B4-BE49-F238E27FC236}">
                    <a16:creationId xmlns:a16="http://schemas.microsoft.com/office/drawing/2014/main" id="{E275E81F-EF8C-45CA-9F55-FC0F90DC5801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Овал 119">
                <a:extLst>
                  <a:ext uri="{FF2B5EF4-FFF2-40B4-BE49-F238E27FC236}">
                    <a16:creationId xmlns:a16="http://schemas.microsoft.com/office/drawing/2014/main" id="{74819CC1-FC6D-4124-884B-58B8944A76FA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" name="Овал 120">
                <a:extLst>
                  <a:ext uri="{FF2B5EF4-FFF2-40B4-BE49-F238E27FC236}">
                    <a16:creationId xmlns:a16="http://schemas.microsoft.com/office/drawing/2014/main" id="{F0D35C30-B39B-4311-A828-B7FC062BED1F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" name="Овал 121">
                <a:extLst>
                  <a:ext uri="{FF2B5EF4-FFF2-40B4-BE49-F238E27FC236}">
                    <a16:creationId xmlns:a16="http://schemas.microsoft.com/office/drawing/2014/main" id="{9D0F391E-7C8E-4E3D-99B0-B352E42E7AF1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Овал 122">
                <a:extLst>
                  <a:ext uri="{FF2B5EF4-FFF2-40B4-BE49-F238E27FC236}">
                    <a16:creationId xmlns:a16="http://schemas.microsoft.com/office/drawing/2014/main" id="{65455A34-8E46-4020-B092-40703294F544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1" name="Группа 70">
              <a:extLst>
                <a:ext uri="{FF2B5EF4-FFF2-40B4-BE49-F238E27FC236}">
                  <a16:creationId xmlns:a16="http://schemas.microsoft.com/office/drawing/2014/main" id="{C2E26AD9-3FE1-4CBA-BFEC-ED40E51BF759}"/>
                </a:ext>
              </a:extLst>
            </p:cNvPr>
            <p:cNvGrpSpPr/>
            <p:nvPr/>
          </p:nvGrpSpPr>
          <p:grpSpPr>
            <a:xfrm>
              <a:off x="5671232" y="1515327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114" name="Овал 113">
                <a:extLst>
                  <a:ext uri="{FF2B5EF4-FFF2-40B4-BE49-F238E27FC236}">
                    <a16:creationId xmlns:a16="http://schemas.microsoft.com/office/drawing/2014/main" id="{EF178714-4B2A-48D4-86DA-BCDE69569809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" name="Овал 114">
                <a:extLst>
                  <a:ext uri="{FF2B5EF4-FFF2-40B4-BE49-F238E27FC236}">
                    <a16:creationId xmlns:a16="http://schemas.microsoft.com/office/drawing/2014/main" id="{B1F77353-D3E2-471E-8A6E-21F605E1B0CE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" name="Овал 115">
                <a:extLst>
                  <a:ext uri="{FF2B5EF4-FFF2-40B4-BE49-F238E27FC236}">
                    <a16:creationId xmlns:a16="http://schemas.microsoft.com/office/drawing/2014/main" id="{DE5AF1DD-5A65-4FEE-8B06-A682C01AA59C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Овал 116">
                <a:extLst>
                  <a:ext uri="{FF2B5EF4-FFF2-40B4-BE49-F238E27FC236}">
                    <a16:creationId xmlns:a16="http://schemas.microsoft.com/office/drawing/2014/main" id="{4E60D8CB-9301-46C0-BFB3-B5EC55F5AF93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Овал 117">
                <a:extLst>
                  <a:ext uri="{FF2B5EF4-FFF2-40B4-BE49-F238E27FC236}">
                    <a16:creationId xmlns:a16="http://schemas.microsoft.com/office/drawing/2014/main" id="{AB3E6AF7-BCEE-4037-ACEE-F510B3135B44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2" name="Группа 71">
              <a:extLst>
                <a:ext uri="{FF2B5EF4-FFF2-40B4-BE49-F238E27FC236}">
                  <a16:creationId xmlns:a16="http://schemas.microsoft.com/office/drawing/2014/main" id="{64E2B513-D787-4DD3-BA44-53562A1A5F69}"/>
                </a:ext>
              </a:extLst>
            </p:cNvPr>
            <p:cNvGrpSpPr/>
            <p:nvPr/>
          </p:nvGrpSpPr>
          <p:grpSpPr>
            <a:xfrm>
              <a:off x="5671232" y="1743621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109" name="Овал 108">
                <a:extLst>
                  <a:ext uri="{FF2B5EF4-FFF2-40B4-BE49-F238E27FC236}">
                    <a16:creationId xmlns:a16="http://schemas.microsoft.com/office/drawing/2014/main" id="{54AC0B30-7AFB-473E-BCE0-5F63A9D99126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Овал 109">
                <a:extLst>
                  <a:ext uri="{FF2B5EF4-FFF2-40B4-BE49-F238E27FC236}">
                    <a16:creationId xmlns:a16="http://schemas.microsoft.com/office/drawing/2014/main" id="{DC33BC54-8D51-4263-80E5-19EFCE231755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Овал 110">
                <a:extLst>
                  <a:ext uri="{FF2B5EF4-FFF2-40B4-BE49-F238E27FC236}">
                    <a16:creationId xmlns:a16="http://schemas.microsoft.com/office/drawing/2014/main" id="{85872305-8156-440D-9FF7-CAEB8388A9B4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Овал 111">
                <a:extLst>
                  <a:ext uri="{FF2B5EF4-FFF2-40B4-BE49-F238E27FC236}">
                    <a16:creationId xmlns:a16="http://schemas.microsoft.com/office/drawing/2014/main" id="{3D231039-505A-4EEB-A740-3EA767750186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" name="Овал 112">
                <a:extLst>
                  <a:ext uri="{FF2B5EF4-FFF2-40B4-BE49-F238E27FC236}">
                    <a16:creationId xmlns:a16="http://schemas.microsoft.com/office/drawing/2014/main" id="{3229C577-8209-474E-B0F8-030A603F795E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3" name="Группа 72">
              <a:extLst>
                <a:ext uri="{FF2B5EF4-FFF2-40B4-BE49-F238E27FC236}">
                  <a16:creationId xmlns:a16="http://schemas.microsoft.com/office/drawing/2014/main" id="{CD4F8332-3F2E-46C8-A65B-20C7910B731C}"/>
                </a:ext>
              </a:extLst>
            </p:cNvPr>
            <p:cNvGrpSpPr/>
            <p:nvPr/>
          </p:nvGrpSpPr>
          <p:grpSpPr>
            <a:xfrm>
              <a:off x="5671232" y="1996655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104" name="Овал 103">
                <a:extLst>
                  <a:ext uri="{FF2B5EF4-FFF2-40B4-BE49-F238E27FC236}">
                    <a16:creationId xmlns:a16="http://schemas.microsoft.com/office/drawing/2014/main" id="{10EC3709-C8C3-4F17-A2B9-E7C5F6AB0F2A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" name="Овал 104">
                <a:extLst>
                  <a:ext uri="{FF2B5EF4-FFF2-40B4-BE49-F238E27FC236}">
                    <a16:creationId xmlns:a16="http://schemas.microsoft.com/office/drawing/2014/main" id="{DEF130E1-9B6D-462C-AD03-4545288FD62C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" name="Овал 105">
                <a:extLst>
                  <a:ext uri="{FF2B5EF4-FFF2-40B4-BE49-F238E27FC236}">
                    <a16:creationId xmlns:a16="http://schemas.microsoft.com/office/drawing/2014/main" id="{F5466F84-86C9-4871-AC1E-A8B40C87D963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" name="Овал 106">
                <a:extLst>
                  <a:ext uri="{FF2B5EF4-FFF2-40B4-BE49-F238E27FC236}">
                    <a16:creationId xmlns:a16="http://schemas.microsoft.com/office/drawing/2014/main" id="{581EA1D9-8C94-4EFD-AA9D-7345BFDB50F7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" name="Овал 107">
                <a:extLst>
                  <a:ext uri="{FF2B5EF4-FFF2-40B4-BE49-F238E27FC236}">
                    <a16:creationId xmlns:a16="http://schemas.microsoft.com/office/drawing/2014/main" id="{B15DC9AB-8B8E-4664-BB0E-E66A07598557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4" name="Группа 73">
              <a:extLst>
                <a:ext uri="{FF2B5EF4-FFF2-40B4-BE49-F238E27FC236}">
                  <a16:creationId xmlns:a16="http://schemas.microsoft.com/office/drawing/2014/main" id="{7362C15A-75C1-4992-A920-4054817FFE0A}"/>
                </a:ext>
              </a:extLst>
            </p:cNvPr>
            <p:cNvGrpSpPr/>
            <p:nvPr/>
          </p:nvGrpSpPr>
          <p:grpSpPr>
            <a:xfrm>
              <a:off x="5671232" y="2253547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99" name="Овал 98">
                <a:extLst>
                  <a:ext uri="{FF2B5EF4-FFF2-40B4-BE49-F238E27FC236}">
                    <a16:creationId xmlns:a16="http://schemas.microsoft.com/office/drawing/2014/main" id="{3A78CBB0-80EF-4CD3-9B8C-05BC85F4D81E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Овал 99">
                <a:extLst>
                  <a:ext uri="{FF2B5EF4-FFF2-40B4-BE49-F238E27FC236}">
                    <a16:creationId xmlns:a16="http://schemas.microsoft.com/office/drawing/2014/main" id="{166D9E9E-053A-402D-888C-5A6AF1B390DA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Овал 100">
                <a:extLst>
                  <a:ext uri="{FF2B5EF4-FFF2-40B4-BE49-F238E27FC236}">
                    <a16:creationId xmlns:a16="http://schemas.microsoft.com/office/drawing/2014/main" id="{0B3450A5-CB69-4E1B-AF4A-C6BAD16EE259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Овал 101">
                <a:extLst>
                  <a:ext uri="{FF2B5EF4-FFF2-40B4-BE49-F238E27FC236}">
                    <a16:creationId xmlns:a16="http://schemas.microsoft.com/office/drawing/2014/main" id="{5AE79AFE-1ADC-45A5-913E-813FABF688E0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Овал 102">
                <a:extLst>
                  <a:ext uri="{FF2B5EF4-FFF2-40B4-BE49-F238E27FC236}">
                    <a16:creationId xmlns:a16="http://schemas.microsoft.com/office/drawing/2014/main" id="{9B6B85DF-D99F-4835-9305-D3B22B27DEBA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36205B10-EDDA-4B44-B902-DD545BCB38A2}"/>
                </a:ext>
              </a:extLst>
            </p:cNvPr>
            <p:cNvGrpSpPr/>
            <p:nvPr/>
          </p:nvGrpSpPr>
          <p:grpSpPr>
            <a:xfrm>
              <a:off x="5671232" y="2505408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94" name="Овал 93">
                <a:extLst>
                  <a:ext uri="{FF2B5EF4-FFF2-40B4-BE49-F238E27FC236}">
                    <a16:creationId xmlns:a16="http://schemas.microsoft.com/office/drawing/2014/main" id="{89636037-B981-424D-ABDB-B9277AB03024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Овал 94">
                <a:extLst>
                  <a:ext uri="{FF2B5EF4-FFF2-40B4-BE49-F238E27FC236}">
                    <a16:creationId xmlns:a16="http://schemas.microsoft.com/office/drawing/2014/main" id="{EE72E745-0860-4F0C-9E85-E5EB071BEE85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Овал 95">
                <a:extLst>
                  <a:ext uri="{FF2B5EF4-FFF2-40B4-BE49-F238E27FC236}">
                    <a16:creationId xmlns:a16="http://schemas.microsoft.com/office/drawing/2014/main" id="{736F4562-E735-4809-A06C-60CD26D3CEC4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Овал 96">
                <a:extLst>
                  <a:ext uri="{FF2B5EF4-FFF2-40B4-BE49-F238E27FC236}">
                    <a16:creationId xmlns:a16="http://schemas.microsoft.com/office/drawing/2014/main" id="{EAA6F337-DE0D-4E28-BE35-31D719C4D52D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Овал 97">
                <a:extLst>
                  <a:ext uri="{FF2B5EF4-FFF2-40B4-BE49-F238E27FC236}">
                    <a16:creationId xmlns:a16="http://schemas.microsoft.com/office/drawing/2014/main" id="{4472E5D0-DFAD-4C34-A767-6FF5A1CDEA24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6" name="Группа 75">
              <a:extLst>
                <a:ext uri="{FF2B5EF4-FFF2-40B4-BE49-F238E27FC236}">
                  <a16:creationId xmlns:a16="http://schemas.microsoft.com/office/drawing/2014/main" id="{D7727563-CC8B-4FA4-A572-EFF3212FAEA0}"/>
                </a:ext>
              </a:extLst>
            </p:cNvPr>
            <p:cNvGrpSpPr/>
            <p:nvPr/>
          </p:nvGrpSpPr>
          <p:grpSpPr>
            <a:xfrm>
              <a:off x="5671232" y="2768332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89" name="Овал 88">
                <a:extLst>
                  <a:ext uri="{FF2B5EF4-FFF2-40B4-BE49-F238E27FC236}">
                    <a16:creationId xmlns:a16="http://schemas.microsoft.com/office/drawing/2014/main" id="{B0A34880-2ACE-4CB6-9D5E-C6548B6996BA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Овал 89">
                <a:extLst>
                  <a:ext uri="{FF2B5EF4-FFF2-40B4-BE49-F238E27FC236}">
                    <a16:creationId xmlns:a16="http://schemas.microsoft.com/office/drawing/2014/main" id="{2057E7A4-EF44-4628-AF91-3DDD0E24E9CC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Овал 90">
                <a:extLst>
                  <a:ext uri="{FF2B5EF4-FFF2-40B4-BE49-F238E27FC236}">
                    <a16:creationId xmlns:a16="http://schemas.microsoft.com/office/drawing/2014/main" id="{2B7A5F88-7C62-4ABD-8493-CABBD34C31D5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Овал 91">
                <a:extLst>
                  <a:ext uri="{FF2B5EF4-FFF2-40B4-BE49-F238E27FC236}">
                    <a16:creationId xmlns:a16="http://schemas.microsoft.com/office/drawing/2014/main" id="{8A66A1A8-1332-4517-B4C8-1360B94A36DE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Овал 92">
                <a:extLst>
                  <a:ext uri="{FF2B5EF4-FFF2-40B4-BE49-F238E27FC236}">
                    <a16:creationId xmlns:a16="http://schemas.microsoft.com/office/drawing/2014/main" id="{AB1BF0A8-6616-4219-A710-046720652FA9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7" name="Группа 76">
              <a:extLst>
                <a:ext uri="{FF2B5EF4-FFF2-40B4-BE49-F238E27FC236}">
                  <a16:creationId xmlns:a16="http://schemas.microsoft.com/office/drawing/2014/main" id="{0AD7F7F3-86B2-44DC-A436-325356315BA8}"/>
                </a:ext>
              </a:extLst>
            </p:cNvPr>
            <p:cNvGrpSpPr/>
            <p:nvPr/>
          </p:nvGrpSpPr>
          <p:grpSpPr>
            <a:xfrm>
              <a:off x="5671232" y="3026810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84" name="Овал 83">
                <a:extLst>
                  <a:ext uri="{FF2B5EF4-FFF2-40B4-BE49-F238E27FC236}">
                    <a16:creationId xmlns:a16="http://schemas.microsoft.com/office/drawing/2014/main" id="{9DBB9D89-F242-47F0-A912-E1EF718A1D52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Овал 84">
                <a:extLst>
                  <a:ext uri="{FF2B5EF4-FFF2-40B4-BE49-F238E27FC236}">
                    <a16:creationId xmlns:a16="http://schemas.microsoft.com/office/drawing/2014/main" id="{96AD9913-27EB-45F2-B84C-63B3EDFB947B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" name="Овал 85">
                <a:extLst>
                  <a:ext uri="{FF2B5EF4-FFF2-40B4-BE49-F238E27FC236}">
                    <a16:creationId xmlns:a16="http://schemas.microsoft.com/office/drawing/2014/main" id="{9722C450-C28C-4437-83F8-A14EFDCE7E35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Овал 86">
                <a:extLst>
                  <a:ext uri="{FF2B5EF4-FFF2-40B4-BE49-F238E27FC236}">
                    <a16:creationId xmlns:a16="http://schemas.microsoft.com/office/drawing/2014/main" id="{1C3456AD-8126-410F-ADEC-B301E8059822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" name="Овал 87">
                <a:extLst>
                  <a:ext uri="{FF2B5EF4-FFF2-40B4-BE49-F238E27FC236}">
                    <a16:creationId xmlns:a16="http://schemas.microsoft.com/office/drawing/2014/main" id="{47B14045-7383-4809-816D-B93411AE03C1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8" name="Группа 77">
              <a:extLst>
                <a:ext uri="{FF2B5EF4-FFF2-40B4-BE49-F238E27FC236}">
                  <a16:creationId xmlns:a16="http://schemas.microsoft.com/office/drawing/2014/main" id="{65350CE1-5115-4FAB-BA0B-E03C0EA02911}"/>
                </a:ext>
              </a:extLst>
            </p:cNvPr>
            <p:cNvGrpSpPr/>
            <p:nvPr/>
          </p:nvGrpSpPr>
          <p:grpSpPr>
            <a:xfrm>
              <a:off x="5671232" y="3299260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79" name="Овал 78">
                <a:extLst>
                  <a:ext uri="{FF2B5EF4-FFF2-40B4-BE49-F238E27FC236}">
                    <a16:creationId xmlns:a16="http://schemas.microsoft.com/office/drawing/2014/main" id="{6A5B4534-FD6A-4725-85D1-51C440693950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" name="Овал 79">
                <a:extLst>
                  <a:ext uri="{FF2B5EF4-FFF2-40B4-BE49-F238E27FC236}">
                    <a16:creationId xmlns:a16="http://schemas.microsoft.com/office/drawing/2014/main" id="{E88C6BA8-75B6-42F1-8D76-0D915A3F9E68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" name="Овал 80">
                <a:extLst>
                  <a:ext uri="{FF2B5EF4-FFF2-40B4-BE49-F238E27FC236}">
                    <a16:creationId xmlns:a16="http://schemas.microsoft.com/office/drawing/2014/main" id="{8A6FC047-E389-4998-A4F2-A0E9F5B2C384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Овал 81">
                <a:extLst>
                  <a:ext uri="{FF2B5EF4-FFF2-40B4-BE49-F238E27FC236}">
                    <a16:creationId xmlns:a16="http://schemas.microsoft.com/office/drawing/2014/main" id="{3D19E621-9BA6-4A69-8B3F-FF2820691B87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" name="Овал 82">
                <a:extLst>
                  <a:ext uri="{FF2B5EF4-FFF2-40B4-BE49-F238E27FC236}">
                    <a16:creationId xmlns:a16="http://schemas.microsoft.com/office/drawing/2014/main" id="{C9AC1A5D-4FE8-45BA-A440-836838A7BC67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127" name="Рисунок 126">
            <a:extLst>
              <a:ext uri="{FF2B5EF4-FFF2-40B4-BE49-F238E27FC236}">
                <a16:creationId xmlns:a16="http://schemas.microsoft.com/office/drawing/2014/main" id="{0C9EFBAC-1AA6-4A1F-8FC3-2E4AF1F4E2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985" y="256299"/>
            <a:ext cx="1418030" cy="136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934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2733AB-4D8F-4069-BD4D-1C1A11C15D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7A703C1-F86C-4A59-8156-8A606DD099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5A7FE7F-A853-4D3E-BB56-4CDC2A47DB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160" y="260648"/>
            <a:ext cx="1715680" cy="165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31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F8770B-D8E0-43CF-B46F-B8BCF6806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ADACA7A-852A-4BC8-8EF3-F25343524E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8168" y="6309319"/>
            <a:ext cx="2743200" cy="365125"/>
          </a:xfrm>
          <a:prstGeom prst="rect">
            <a:avLst/>
          </a:prstGeom>
        </p:spPr>
        <p:txBody>
          <a:bodyPr/>
          <a:lstStyle/>
          <a:p>
            <a:fld id="{9BEDA29D-10BD-4FE4-A118-8D2C40D2C1DC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6989748-F07C-48C9-8BE0-7BF523C07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9FB1921-E434-4F64-BD6B-C0324EE00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60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230F43-F786-4624-B5D5-904AE5EE9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8FA3F87-3E41-4689-B6FA-697A5FF617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E2A215-391B-4EA4-966C-8BAA8199D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C94424-01BC-4DE1-9880-72FD6AA56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783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178D90-CA70-4B58-A528-7DB08DFD1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B347D3-1833-4BF4-94A3-8D6E65AA5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A5CA35-8290-4BAE-9EF6-C2C9B68A3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007477-1090-4A34-BB85-FCA8A7408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529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BF02329-3868-4713-8021-2E52FD0652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66BB4F-38DE-4A0E-B606-33D212EC6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A26E0E7-68FC-40AD-B3E9-1309A5361D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ru-RU"/>
              <a:t>Источник/Примечание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A400D4B-2662-49CF-B5DD-AD3656C508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71BAAA-029B-4CF8-8254-BC1023E08C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21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Группа 77">
            <a:extLst>
              <a:ext uri="{FF2B5EF4-FFF2-40B4-BE49-F238E27FC236}">
                <a16:creationId xmlns:a16="http://schemas.microsoft.com/office/drawing/2014/main" id="{C9421EFF-37E7-4266-83EE-3D9E6BD62029}"/>
              </a:ext>
            </a:extLst>
          </p:cNvPr>
          <p:cNvGrpSpPr/>
          <p:nvPr userDrawn="1"/>
        </p:nvGrpSpPr>
        <p:grpSpPr>
          <a:xfrm>
            <a:off x="-24680" y="-27384"/>
            <a:ext cx="1851899" cy="2141231"/>
            <a:chOff x="5671232" y="1266029"/>
            <a:chExt cx="1851899" cy="2141231"/>
          </a:xfrm>
          <a:gradFill>
            <a:gsLst>
              <a:gs pos="98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0"/>
          </a:gradFill>
        </p:grpSpPr>
        <p:grpSp>
          <p:nvGrpSpPr>
            <p:cNvPr id="79" name="Группа 78">
              <a:extLst>
                <a:ext uri="{FF2B5EF4-FFF2-40B4-BE49-F238E27FC236}">
                  <a16:creationId xmlns:a16="http://schemas.microsoft.com/office/drawing/2014/main" id="{55A266B9-1BBA-467B-AA33-1EE5994BB2F6}"/>
                </a:ext>
              </a:extLst>
            </p:cNvPr>
            <p:cNvGrpSpPr/>
            <p:nvPr/>
          </p:nvGrpSpPr>
          <p:grpSpPr>
            <a:xfrm>
              <a:off x="5671232" y="1266029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128" name="Овал 127">
                <a:extLst>
                  <a:ext uri="{FF2B5EF4-FFF2-40B4-BE49-F238E27FC236}">
                    <a16:creationId xmlns:a16="http://schemas.microsoft.com/office/drawing/2014/main" id="{50D4DF46-5E20-4418-ABE7-B0BB57C45F66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Овал 128">
                <a:extLst>
                  <a:ext uri="{FF2B5EF4-FFF2-40B4-BE49-F238E27FC236}">
                    <a16:creationId xmlns:a16="http://schemas.microsoft.com/office/drawing/2014/main" id="{B25E4DC6-4985-45E7-92B8-F07A39DF7FFD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Овал 129">
                <a:extLst>
                  <a:ext uri="{FF2B5EF4-FFF2-40B4-BE49-F238E27FC236}">
                    <a16:creationId xmlns:a16="http://schemas.microsoft.com/office/drawing/2014/main" id="{2364E743-1E4A-4561-9552-F62B962C1319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" name="Овал 130">
                <a:extLst>
                  <a:ext uri="{FF2B5EF4-FFF2-40B4-BE49-F238E27FC236}">
                    <a16:creationId xmlns:a16="http://schemas.microsoft.com/office/drawing/2014/main" id="{9B790DAF-5D0F-4ED7-8A08-5916D2C23126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" name="Овал 131">
                <a:extLst>
                  <a:ext uri="{FF2B5EF4-FFF2-40B4-BE49-F238E27FC236}">
                    <a16:creationId xmlns:a16="http://schemas.microsoft.com/office/drawing/2014/main" id="{2E3A80EA-165E-4773-B5FD-21366DAE7BC0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0" name="Группа 79">
              <a:extLst>
                <a:ext uri="{FF2B5EF4-FFF2-40B4-BE49-F238E27FC236}">
                  <a16:creationId xmlns:a16="http://schemas.microsoft.com/office/drawing/2014/main" id="{42540B5D-A5D1-41AE-8B63-6941AA2CACBB}"/>
                </a:ext>
              </a:extLst>
            </p:cNvPr>
            <p:cNvGrpSpPr/>
            <p:nvPr/>
          </p:nvGrpSpPr>
          <p:grpSpPr>
            <a:xfrm>
              <a:off x="5671232" y="1515327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123" name="Овал 122">
                <a:extLst>
                  <a:ext uri="{FF2B5EF4-FFF2-40B4-BE49-F238E27FC236}">
                    <a16:creationId xmlns:a16="http://schemas.microsoft.com/office/drawing/2014/main" id="{D1885294-D774-4459-811E-ACCBF983DF0C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4" name="Овал 123">
                <a:extLst>
                  <a:ext uri="{FF2B5EF4-FFF2-40B4-BE49-F238E27FC236}">
                    <a16:creationId xmlns:a16="http://schemas.microsoft.com/office/drawing/2014/main" id="{32E3FC13-D6F2-4856-9568-C360A7D7667A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" name="Овал 124">
                <a:extLst>
                  <a:ext uri="{FF2B5EF4-FFF2-40B4-BE49-F238E27FC236}">
                    <a16:creationId xmlns:a16="http://schemas.microsoft.com/office/drawing/2014/main" id="{74B459A3-3A97-40A4-B775-38132A594DD8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Овал 125">
                <a:extLst>
                  <a:ext uri="{FF2B5EF4-FFF2-40B4-BE49-F238E27FC236}">
                    <a16:creationId xmlns:a16="http://schemas.microsoft.com/office/drawing/2014/main" id="{A1BCFC3F-0DA2-442E-810C-FE9A487B335A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" name="Овал 126">
                <a:extLst>
                  <a:ext uri="{FF2B5EF4-FFF2-40B4-BE49-F238E27FC236}">
                    <a16:creationId xmlns:a16="http://schemas.microsoft.com/office/drawing/2014/main" id="{A8AE7C04-CCB2-4C70-8EF3-C3BCC3C919A8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1" name="Группа 80">
              <a:extLst>
                <a:ext uri="{FF2B5EF4-FFF2-40B4-BE49-F238E27FC236}">
                  <a16:creationId xmlns:a16="http://schemas.microsoft.com/office/drawing/2014/main" id="{76CB4705-6692-426A-8304-0DA7AA21C8E6}"/>
                </a:ext>
              </a:extLst>
            </p:cNvPr>
            <p:cNvGrpSpPr/>
            <p:nvPr/>
          </p:nvGrpSpPr>
          <p:grpSpPr>
            <a:xfrm>
              <a:off x="5671232" y="1743621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118" name="Овал 117">
                <a:extLst>
                  <a:ext uri="{FF2B5EF4-FFF2-40B4-BE49-F238E27FC236}">
                    <a16:creationId xmlns:a16="http://schemas.microsoft.com/office/drawing/2014/main" id="{061D04A2-9EE2-4A38-9428-37BD0C993477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Овал 118">
                <a:extLst>
                  <a:ext uri="{FF2B5EF4-FFF2-40B4-BE49-F238E27FC236}">
                    <a16:creationId xmlns:a16="http://schemas.microsoft.com/office/drawing/2014/main" id="{9436476A-7B80-435E-93E1-6C55AA89079F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Овал 119">
                <a:extLst>
                  <a:ext uri="{FF2B5EF4-FFF2-40B4-BE49-F238E27FC236}">
                    <a16:creationId xmlns:a16="http://schemas.microsoft.com/office/drawing/2014/main" id="{4DDB313C-9CB7-4B0F-BECB-B51FA7BB6EA5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" name="Овал 120">
                <a:extLst>
                  <a:ext uri="{FF2B5EF4-FFF2-40B4-BE49-F238E27FC236}">
                    <a16:creationId xmlns:a16="http://schemas.microsoft.com/office/drawing/2014/main" id="{0C3502C8-7C74-4308-8686-43CE0415035A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" name="Овал 121">
                <a:extLst>
                  <a:ext uri="{FF2B5EF4-FFF2-40B4-BE49-F238E27FC236}">
                    <a16:creationId xmlns:a16="http://schemas.microsoft.com/office/drawing/2014/main" id="{45E91298-11A8-4134-91DD-A2DA0A6B9BC2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2" name="Группа 81">
              <a:extLst>
                <a:ext uri="{FF2B5EF4-FFF2-40B4-BE49-F238E27FC236}">
                  <a16:creationId xmlns:a16="http://schemas.microsoft.com/office/drawing/2014/main" id="{6EBA6858-21E5-48E0-8F84-B93E41F80731}"/>
                </a:ext>
              </a:extLst>
            </p:cNvPr>
            <p:cNvGrpSpPr/>
            <p:nvPr/>
          </p:nvGrpSpPr>
          <p:grpSpPr>
            <a:xfrm>
              <a:off x="5671232" y="1996655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113" name="Овал 112">
                <a:extLst>
                  <a:ext uri="{FF2B5EF4-FFF2-40B4-BE49-F238E27FC236}">
                    <a16:creationId xmlns:a16="http://schemas.microsoft.com/office/drawing/2014/main" id="{3E0FBE7D-9B5F-436E-82CF-929868E606AE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Овал 113">
                <a:extLst>
                  <a:ext uri="{FF2B5EF4-FFF2-40B4-BE49-F238E27FC236}">
                    <a16:creationId xmlns:a16="http://schemas.microsoft.com/office/drawing/2014/main" id="{DA98DA57-1233-4214-82D9-E23F5EA2F02E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" name="Овал 114">
                <a:extLst>
                  <a:ext uri="{FF2B5EF4-FFF2-40B4-BE49-F238E27FC236}">
                    <a16:creationId xmlns:a16="http://schemas.microsoft.com/office/drawing/2014/main" id="{8E64B53F-DB10-4C62-8551-751DA9A6C1BB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" name="Овал 115">
                <a:extLst>
                  <a:ext uri="{FF2B5EF4-FFF2-40B4-BE49-F238E27FC236}">
                    <a16:creationId xmlns:a16="http://schemas.microsoft.com/office/drawing/2014/main" id="{95FD91C6-1EDB-43EC-88C9-DAF68748A287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Овал 116">
                <a:extLst>
                  <a:ext uri="{FF2B5EF4-FFF2-40B4-BE49-F238E27FC236}">
                    <a16:creationId xmlns:a16="http://schemas.microsoft.com/office/drawing/2014/main" id="{3BC5BAED-841E-4B78-9CD4-9ED446B1D1F5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3" name="Группа 82">
              <a:extLst>
                <a:ext uri="{FF2B5EF4-FFF2-40B4-BE49-F238E27FC236}">
                  <a16:creationId xmlns:a16="http://schemas.microsoft.com/office/drawing/2014/main" id="{335BF22A-10CC-469F-9D30-89A638002664}"/>
                </a:ext>
              </a:extLst>
            </p:cNvPr>
            <p:cNvGrpSpPr/>
            <p:nvPr/>
          </p:nvGrpSpPr>
          <p:grpSpPr>
            <a:xfrm>
              <a:off x="5671232" y="2253547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108" name="Овал 107">
                <a:extLst>
                  <a:ext uri="{FF2B5EF4-FFF2-40B4-BE49-F238E27FC236}">
                    <a16:creationId xmlns:a16="http://schemas.microsoft.com/office/drawing/2014/main" id="{329BD8E8-34FE-437C-AD15-7FF830D4A193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" name="Овал 108">
                <a:extLst>
                  <a:ext uri="{FF2B5EF4-FFF2-40B4-BE49-F238E27FC236}">
                    <a16:creationId xmlns:a16="http://schemas.microsoft.com/office/drawing/2014/main" id="{1B6D5F11-D8A4-423A-8DB2-6ADDAF0A6A0C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Овал 109">
                <a:extLst>
                  <a:ext uri="{FF2B5EF4-FFF2-40B4-BE49-F238E27FC236}">
                    <a16:creationId xmlns:a16="http://schemas.microsoft.com/office/drawing/2014/main" id="{95172AE3-B2CC-490A-8D33-D9AE2998573B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Овал 110">
                <a:extLst>
                  <a:ext uri="{FF2B5EF4-FFF2-40B4-BE49-F238E27FC236}">
                    <a16:creationId xmlns:a16="http://schemas.microsoft.com/office/drawing/2014/main" id="{2E23ACDD-43CD-4EC1-ADBC-0889D7EB1062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Овал 111">
                <a:extLst>
                  <a:ext uri="{FF2B5EF4-FFF2-40B4-BE49-F238E27FC236}">
                    <a16:creationId xmlns:a16="http://schemas.microsoft.com/office/drawing/2014/main" id="{6C0FB5D7-4064-463C-BA59-AE54CD6D3E57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4" name="Группа 83">
              <a:extLst>
                <a:ext uri="{FF2B5EF4-FFF2-40B4-BE49-F238E27FC236}">
                  <a16:creationId xmlns:a16="http://schemas.microsoft.com/office/drawing/2014/main" id="{3C734D3C-31D2-4C93-A1F7-5C0145BDD6C7}"/>
                </a:ext>
              </a:extLst>
            </p:cNvPr>
            <p:cNvGrpSpPr/>
            <p:nvPr/>
          </p:nvGrpSpPr>
          <p:grpSpPr>
            <a:xfrm>
              <a:off x="5671232" y="2505408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103" name="Овал 102">
                <a:extLst>
                  <a:ext uri="{FF2B5EF4-FFF2-40B4-BE49-F238E27FC236}">
                    <a16:creationId xmlns:a16="http://schemas.microsoft.com/office/drawing/2014/main" id="{EB1DCF82-132B-4EAB-A539-0477B9D8C3B4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Овал 103">
                <a:extLst>
                  <a:ext uri="{FF2B5EF4-FFF2-40B4-BE49-F238E27FC236}">
                    <a16:creationId xmlns:a16="http://schemas.microsoft.com/office/drawing/2014/main" id="{18AA36BF-3ED1-4828-8384-98E008D3A971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" name="Овал 104">
                <a:extLst>
                  <a:ext uri="{FF2B5EF4-FFF2-40B4-BE49-F238E27FC236}">
                    <a16:creationId xmlns:a16="http://schemas.microsoft.com/office/drawing/2014/main" id="{13208C3A-3F79-4E41-8055-90B955B1C2F4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" name="Овал 105">
                <a:extLst>
                  <a:ext uri="{FF2B5EF4-FFF2-40B4-BE49-F238E27FC236}">
                    <a16:creationId xmlns:a16="http://schemas.microsoft.com/office/drawing/2014/main" id="{3FFCA477-6070-44E2-AA8F-2EF7C7772835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" name="Овал 106">
                <a:extLst>
                  <a:ext uri="{FF2B5EF4-FFF2-40B4-BE49-F238E27FC236}">
                    <a16:creationId xmlns:a16="http://schemas.microsoft.com/office/drawing/2014/main" id="{C2D81645-E558-4F3F-934E-87730640E8CB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4FF7ABBC-E77C-4122-85A0-6FBB8C109500}"/>
                </a:ext>
              </a:extLst>
            </p:cNvPr>
            <p:cNvGrpSpPr/>
            <p:nvPr/>
          </p:nvGrpSpPr>
          <p:grpSpPr>
            <a:xfrm>
              <a:off x="5671232" y="2768332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98" name="Овал 97">
                <a:extLst>
                  <a:ext uri="{FF2B5EF4-FFF2-40B4-BE49-F238E27FC236}">
                    <a16:creationId xmlns:a16="http://schemas.microsoft.com/office/drawing/2014/main" id="{9CE080D6-AAFE-4D3E-81E8-1F2710E9FCAB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Овал 98">
                <a:extLst>
                  <a:ext uri="{FF2B5EF4-FFF2-40B4-BE49-F238E27FC236}">
                    <a16:creationId xmlns:a16="http://schemas.microsoft.com/office/drawing/2014/main" id="{BE5EC9DF-E394-441F-A96E-7B97998ED1FC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Овал 99">
                <a:extLst>
                  <a:ext uri="{FF2B5EF4-FFF2-40B4-BE49-F238E27FC236}">
                    <a16:creationId xmlns:a16="http://schemas.microsoft.com/office/drawing/2014/main" id="{A70C0417-1553-463C-BD68-5016DBB1EDF4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Овал 100">
                <a:extLst>
                  <a:ext uri="{FF2B5EF4-FFF2-40B4-BE49-F238E27FC236}">
                    <a16:creationId xmlns:a16="http://schemas.microsoft.com/office/drawing/2014/main" id="{1171ECB6-E5CC-4BAD-AA90-1B8190040E83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Овал 101">
                <a:extLst>
                  <a:ext uri="{FF2B5EF4-FFF2-40B4-BE49-F238E27FC236}">
                    <a16:creationId xmlns:a16="http://schemas.microsoft.com/office/drawing/2014/main" id="{0BCDD01E-774D-4185-84CF-04F0AD174F24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6" name="Группа 85">
              <a:extLst>
                <a:ext uri="{FF2B5EF4-FFF2-40B4-BE49-F238E27FC236}">
                  <a16:creationId xmlns:a16="http://schemas.microsoft.com/office/drawing/2014/main" id="{DBA353EE-5416-41D1-8973-E439CCD88B45}"/>
                </a:ext>
              </a:extLst>
            </p:cNvPr>
            <p:cNvGrpSpPr/>
            <p:nvPr/>
          </p:nvGrpSpPr>
          <p:grpSpPr>
            <a:xfrm>
              <a:off x="5671232" y="3026810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93" name="Овал 92">
                <a:extLst>
                  <a:ext uri="{FF2B5EF4-FFF2-40B4-BE49-F238E27FC236}">
                    <a16:creationId xmlns:a16="http://schemas.microsoft.com/office/drawing/2014/main" id="{4190D797-AB95-4327-A589-C2AE5BEA3E24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Овал 93">
                <a:extLst>
                  <a:ext uri="{FF2B5EF4-FFF2-40B4-BE49-F238E27FC236}">
                    <a16:creationId xmlns:a16="http://schemas.microsoft.com/office/drawing/2014/main" id="{5F66EF92-AEB5-45D8-9A86-45202F47CD75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Овал 94">
                <a:extLst>
                  <a:ext uri="{FF2B5EF4-FFF2-40B4-BE49-F238E27FC236}">
                    <a16:creationId xmlns:a16="http://schemas.microsoft.com/office/drawing/2014/main" id="{6FF46EFB-B9F5-46FF-95AD-0B85E3CD14F0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Овал 95">
                <a:extLst>
                  <a:ext uri="{FF2B5EF4-FFF2-40B4-BE49-F238E27FC236}">
                    <a16:creationId xmlns:a16="http://schemas.microsoft.com/office/drawing/2014/main" id="{43A5B001-1E33-4C00-A962-C708DA23147E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Овал 96">
                <a:extLst>
                  <a:ext uri="{FF2B5EF4-FFF2-40B4-BE49-F238E27FC236}">
                    <a16:creationId xmlns:a16="http://schemas.microsoft.com/office/drawing/2014/main" id="{74D5541B-4787-4362-BCBD-5D444A0ED527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C229E993-02E1-4049-8317-2EAA44D6D925}"/>
                </a:ext>
              </a:extLst>
            </p:cNvPr>
            <p:cNvGrpSpPr/>
            <p:nvPr/>
          </p:nvGrpSpPr>
          <p:grpSpPr>
            <a:xfrm>
              <a:off x="5671232" y="3299260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88" name="Овал 87">
                <a:extLst>
                  <a:ext uri="{FF2B5EF4-FFF2-40B4-BE49-F238E27FC236}">
                    <a16:creationId xmlns:a16="http://schemas.microsoft.com/office/drawing/2014/main" id="{F5957F2C-D355-4095-BEE6-AC5809CD2CD1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Овал 88">
                <a:extLst>
                  <a:ext uri="{FF2B5EF4-FFF2-40B4-BE49-F238E27FC236}">
                    <a16:creationId xmlns:a16="http://schemas.microsoft.com/office/drawing/2014/main" id="{21D67AB5-A955-446C-85AE-BDBF3FEAABBD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Овал 89">
                <a:extLst>
                  <a:ext uri="{FF2B5EF4-FFF2-40B4-BE49-F238E27FC236}">
                    <a16:creationId xmlns:a16="http://schemas.microsoft.com/office/drawing/2014/main" id="{B8EFD692-3102-44F8-97BA-0275E2949B4B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Овал 90">
                <a:extLst>
                  <a:ext uri="{FF2B5EF4-FFF2-40B4-BE49-F238E27FC236}">
                    <a16:creationId xmlns:a16="http://schemas.microsoft.com/office/drawing/2014/main" id="{8FD32A5D-83A7-4140-86EC-2E883679D281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Овал 91">
                <a:extLst>
                  <a:ext uri="{FF2B5EF4-FFF2-40B4-BE49-F238E27FC236}">
                    <a16:creationId xmlns:a16="http://schemas.microsoft.com/office/drawing/2014/main" id="{59328666-D104-4141-95F9-F832F47FD8E2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CC4C6348-77BF-49FA-B184-1CA27348910A}"/>
              </a:ext>
            </a:extLst>
          </p:cNvPr>
          <p:cNvGrpSpPr/>
          <p:nvPr userDrawn="1"/>
        </p:nvGrpSpPr>
        <p:grpSpPr>
          <a:xfrm>
            <a:off x="10416480" y="4816161"/>
            <a:ext cx="1851899" cy="2141231"/>
            <a:chOff x="5671232" y="1266029"/>
            <a:chExt cx="1851899" cy="2141231"/>
          </a:xfrm>
          <a:gradFill>
            <a:gsLst>
              <a:gs pos="0">
                <a:schemeClr val="bg1"/>
              </a:gs>
              <a:gs pos="92000">
                <a:schemeClr val="bg1">
                  <a:lumMod val="85000"/>
                </a:schemeClr>
              </a:gs>
            </a:gsLst>
            <a:lin ang="2700000" scaled="0"/>
          </a:gradFill>
        </p:grpSpPr>
        <p:grpSp>
          <p:nvGrpSpPr>
            <p:cNvPr id="23" name="Группа 22">
              <a:extLst>
                <a:ext uri="{FF2B5EF4-FFF2-40B4-BE49-F238E27FC236}">
                  <a16:creationId xmlns:a16="http://schemas.microsoft.com/office/drawing/2014/main" id="{AC45BC37-B7E6-4EB4-B9D5-7577DF00A63E}"/>
                </a:ext>
              </a:extLst>
            </p:cNvPr>
            <p:cNvGrpSpPr/>
            <p:nvPr/>
          </p:nvGrpSpPr>
          <p:grpSpPr>
            <a:xfrm>
              <a:off x="5671232" y="1266029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72" name="Овал 71">
                <a:extLst>
                  <a:ext uri="{FF2B5EF4-FFF2-40B4-BE49-F238E27FC236}">
                    <a16:creationId xmlns:a16="http://schemas.microsoft.com/office/drawing/2014/main" id="{F92D9066-4F0E-4FAA-A457-1B774F69E820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" name="Овал 72">
                <a:extLst>
                  <a:ext uri="{FF2B5EF4-FFF2-40B4-BE49-F238E27FC236}">
                    <a16:creationId xmlns:a16="http://schemas.microsoft.com/office/drawing/2014/main" id="{70FB18C4-EAEE-4E9D-B529-9C6F14DD2BE4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" name="Овал 73">
                <a:extLst>
                  <a:ext uri="{FF2B5EF4-FFF2-40B4-BE49-F238E27FC236}">
                    <a16:creationId xmlns:a16="http://schemas.microsoft.com/office/drawing/2014/main" id="{70D7F72E-3A78-4ABB-BADC-CA94CCE5EA33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" name="Овал 74">
                <a:extLst>
                  <a:ext uri="{FF2B5EF4-FFF2-40B4-BE49-F238E27FC236}">
                    <a16:creationId xmlns:a16="http://schemas.microsoft.com/office/drawing/2014/main" id="{03B935CA-77D8-4CC7-B805-55D68282F8F1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" name="Овал 75">
                <a:extLst>
                  <a:ext uri="{FF2B5EF4-FFF2-40B4-BE49-F238E27FC236}">
                    <a16:creationId xmlns:a16="http://schemas.microsoft.com/office/drawing/2014/main" id="{B33AC86F-0E0F-477C-BDBE-C53BE818B057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3AA733B8-E20F-4967-B41D-B18CBEFC4D0F}"/>
                </a:ext>
              </a:extLst>
            </p:cNvPr>
            <p:cNvGrpSpPr/>
            <p:nvPr/>
          </p:nvGrpSpPr>
          <p:grpSpPr>
            <a:xfrm>
              <a:off x="5671232" y="1515327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67" name="Овал 66">
                <a:extLst>
                  <a:ext uri="{FF2B5EF4-FFF2-40B4-BE49-F238E27FC236}">
                    <a16:creationId xmlns:a16="http://schemas.microsoft.com/office/drawing/2014/main" id="{533F8838-C38D-4579-B13B-623DEAA78B8F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8" name="Овал 67">
                <a:extLst>
                  <a:ext uri="{FF2B5EF4-FFF2-40B4-BE49-F238E27FC236}">
                    <a16:creationId xmlns:a16="http://schemas.microsoft.com/office/drawing/2014/main" id="{FF81FC64-0836-435A-963A-D1B89AE25327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Овал 68">
                <a:extLst>
                  <a:ext uri="{FF2B5EF4-FFF2-40B4-BE49-F238E27FC236}">
                    <a16:creationId xmlns:a16="http://schemas.microsoft.com/office/drawing/2014/main" id="{580D4E3C-A812-4C02-A068-DD01045A37B5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Овал 69">
                <a:extLst>
                  <a:ext uri="{FF2B5EF4-FFF2-40B4-BE49-F238E27FC236}">
                    <a16:creationId xmlns:a16="http://schemas.microsoft.com/office/drawing/2014/main" id="{8430103E-9EE2-4D4D-9F4A-96869317E4BD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Овал 70">
                <a:extLst>
                  <a:ext uri="{FF2B5EF4-FFF2-40B4-BE49-F238E27FC236}">
                    <a16:creationId xmlns:a16="http://schemas.microsoft.com/office/drawing/2014/main" id="{3FCEA7E9-E00A-45B4-9A49-C15E1382E083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5" name="Группа 24">
              <a:extLst>
                <a:ext uri="{FF2B5EF4-FFF2-40B4-BE49-F238E27FC236}">
                  <a16:creationId xmlns:a16="http://schemas.microsoft.com/office/drawing/2014/main" id="{A73199F7-EEFA-44E5-88FC-A411CE7C8F26}"/>
                </a:ext>
              </a:extLst>
            </p:cNvPr>
            <p:cNvGrpSpPr/>
            <p:nvPr/>
          </p:nvGrpSpPr>
          <p:grpSpPr>
            <a:xfrm>
              <a:off x="5671232" y="1743621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62" name="Овал 61">
                <a:extLst>
                  <a:ext uri="{FF2B5EF4-FFF2-40B4-BE49-F238E27FC236}">
                    <a16:creationId xmlns:a16="http://schemas.microsoft.com/office/drawing/2014/main" id="{DE348433-881D-42EE-9772-3B779FEA1E67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3" name="Овал 62">
                <a:extLst>
                  <a:ext uri="{FF2B5EF4-FFF2-40B4-BE49-F238E27FC236}">
                    <a16:creationId xmlns:a16="http://schemas.microsoft.com/office/drawing/2014/main" id="{03683392-88E3-47D1-B6CE-33EE8E04B6AB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Овал 63">
                <a:extLst>
                  <a:ext uri="{FF2B5EF4-FFF2-40B4-BE49-F238E27FC236}">
                    <a16:creationId xmlns:a16="http://schemas.microsoft.com/office/drawing/2014/main" id="{8633175C-910B-4223-9486-50D73260C600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5" name="Овал 64">
                <a:extLst>
                  <a:ext uri="{FF2B5EF4-FFF2-40B4-BE49-F238E27FC236}">
                    <a16:creationId xmlns:a16="http://schemas.microsoft.com/office/drawing/2014/main" id="{D1A60F61-5C0E-4DA1-9277-50B9520BAB66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Овал 65">
                <a:extLst>
                  <a:ext uri="{FF2B5EF4-FFF2-40B4-BE49-F238E27FC236}">
                    <a16:creationId xmlns:a16="http://schemas.microsoft.com/office/drawing/2014/main" id="{DDB346B1-5C41-4607-88F1-719D192A599B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6" name="Группа 25">
              <a:extLst>
                <a:ext uri="{FF2B5EF4-FFF2-40B4-BE49-F238E27FC236}">
                  <a16:creationId xmlns:a16="http://schemas.microsoft.com/office/drawing/2014/main" id="{7DF50E04-304F-487A-A54D-6AB1FE31E84F}"/>
                </a:ext>
              </a:extLst>
            </p:cNvPr>
            <p:cNvGrpSpPr/>
            <p:nvPr/>
          </p:nvGrpSpPr>
          <p:grpSpPr>
            <a:xfrm>
              <a:off x="5671232" y="1996655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57" name="Овал 56">
                <a:extLst>
                  <a:ext uri="{FF2B5EF4-FFF2-40B4-BE49-F238E27FC236}">
                    <a16:creationId xmlns:a16="http://schemas.microsoft.com/office/drawing/2014/main" id="{694431A3-95BB-4880-B28D-30A128E64CBC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Овал 57">
                <a:extLst>
                  <a:ext uri="{FF2B5EF4-FFF2-40B4-BE49-F238E27FC236}">
                    <a16:creationId xmlns:a16="http://schemas.microsoft.com/office/drawing/2014/main" id="{717984DA-240E-47C8-BE2D-6B10BBF506C2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Овал 58">
                <a:extLst>
                  <a:ext uri="{FF2B5EF4-FFF2-40B4-BE49-F238E27FC236}">
                    <a16:creationId xmlns:a16="http://schemas.microsoft.com/office/drawing/2014/main" id="{1414A366-1CAB-4DD5-83BA-EF169B3883B8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Овал 59">
                <a:extLst>
                  <a:ext uri="{FF2B5EF4-FFF2-40B4-BE49-F238E27FC236}">
                    <a16:creationId xmlns:a16="http://schemas.microsoft.com/office/drawing/2014/main" id="{64D043B1-3A43-4369-82B6-9908A89D269D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Овал 60">
                <a:extLst>
                  <a:ext uri="{FF2B5EF4-FFF2-40B4-BE49-F238E27FC236}">
                    <a16:creationId xmlns:a16="http://schemas.microsoft.com/office/drawing/2014/main" id="{F383FC44-6AF1-45E6-9764-C77AEAD30BBC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7" name="Группа 26">
              <a:extLst>
                <a:ext uri="{FF2B5EF4-FFF2-40B4-BE49-F238E27FC236}">
                  <a16:creationId xmlns:a16="http://schemas.microsoft.com/office/drawing/2014/main" id="{3AD9D31F-7FA4-49EF-9E8A-9E99DEC7E812}"/>
                </a:ext>
              </a:extLst>
            </p:cNvPr>
            <p:cNvGrpSpPr/>
            <p:nvPr/>
          </p:nvGrpSpPr>
          <p:grpSpPr>
            <a:xfrm>
              <a:off x="5671232" y="2253547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52" name="Овал 51">
                <a:extLst>
                  <a:ext uri="{FF2B5EF4-FFF2-40B4-BE49-F238E27FC236}">
                    <a16:creationId xmlns:a16="http://schemas.microsoft.com/office/drawing/2014/main" id="{8B21ED0F-3753-4484-BBE6-BCBDF14F9D71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Овал 52">
                <a:extLst>
                  <a:ext uri="{FF2B5EF4-FFF2-40B4-BE49-F238E27FC236}">
                    <a16:creationId xmlns:a16="http://schemas.microsoft.com/office/drawing/2014/main" id="{3E9387EF-CE4B-4B18-AA7F-A4C17AAD9C72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Овал 53">
                <a:extLst>
                  <a:ext uri="{FF2B5EF4-FFF2-40B4-BE49-F238E27FC236}">
                    <a16:creationId xmlns:a16="http://schemas.microsoft.com/office/drawing/2014/main" id="{6DA776A0-171F-4B84-9CEF-2D145CEFCE85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Овал 54">
                <a:extLst>
                  <a:ext uri="{FF2B5EF4-FFF2-40B4-BE49-F238E27FC236}">
                    <a16:creationId xmlns:a16="http://schemas.microsoft.com/office/drawing/2014/main" id="{E6CA6E1B-CF27-400F-AC6A-4EED5301D0E3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Овал 55">
                <a:extLst>
                  <a:ext uri="{FF2B5EF4-FFF2-40B4-BE49-F238E27FC236}">
                    <a16:creationId xmlns:a16="http://schemas.microsoft.com/office/drawing/2014/main" id="{CB5F32D7-1BEA-4E16-8CCC-4644A30B0144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8" name="Группа 27">
              <a:extLst>
                <a:ext uri="{FF2B5EF4-FFF2-40B4-BE49-F238E27FC236}">
                  <a16:creationId xmlns:a16="http://schemas.microsoft.com/office/drawing/2014/main" id="{709077CD-666C-4D91-8BCC-E7B97C7E7158}"/>
                </a:ext>
              </a:extLst>
            </p:cNvPr>
            <p:cNvGrpSpPr/>
            <p:nvPr/>
          </p:nvGrpSpPr>
          <p:grpSpPr>
            <a:xfrm>
              <a:off x="5671232" y="2505408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47" name="Овал 46">
                <a:extLst>
                  <a:ext uri="{FF2B5EF4-FFF2-40B4-BE49-F238E27FC236}">
                    <a16:creationId xmlns:a16="http://schemas.microsoft.com/office/drawing/2014/main" id="{28951882-62BC-49B2-86A6-358513090D13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Овал 47">
                <a:extLst>
                  <a:ext uri="{FF2B5EF4-FFF2-40B4-BE49-F238E27FC236}">
                    <a16:creationId xmlns:a16="http://schemas.microsoft.com/office/drawing/2014/main" id="{472D367A-E284-49AE-8C83-601E98135ECB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Овал 48">
                <a:extLst>
                  <a:ext uri="{FF2B5EF4-FFF2-40B4-BE49-F238E27FC236}">
                    <a16:creationId xmlns:a16="http://schemas.microsoft.com/office/drawing/2014/main" id="{AE982760-6834-4DC2-AFB3-AED8BC9358FE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Овал 49">
                <a:extLst>
                  <a:ext uri="{FF2B5EF4-FFF2-40B4-BE49-F238E27FC236}">
                    <a16:creationId xmlns:a16="http://schemas.microsoft.com/office/drawing/2014/main" id="{5EB73C52-1A3E-462C-8A88-EDDA011AB201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Овал 50">
                <a:extLst>
                  <a:ext uri="{FF2B5EF4-FFF2-40B4-BE49-F238E27FC236}">
                    <a16:creationId xmlns:a16="http://schemas.microsoft.com/office/drawing/2014/main" id="{D14A118E-EF43-4573-9441-27C22F5069B0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9" name="Группа 28">
              <a:extLst>
                <a:ext uri="{FF2B5EF4-FFF2-40B4-BE49-F238E27FC236}">
                  <a16:creationId xmlns:a16="http://schemas.microsoft.com/office/drawing/2014/main" id="{034557D2-E461-4981-BCCB-865E92D85523}"/>
                </a:ext>
              </a:extLst>
            </p:cNvPr>
            <p:cNvGrpSpPr/>
            <p:nvPr/>
          </p:nvGrpSpPr>
          <p:grpSpPr>
            <a:xfrm>
              <a:off x="5671232" y="2768332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42" name="Овал 41">
                <a:extLst>
                  <a:ext uri="{FF2B5EF4-FFF2-40B4-BE49-F238E27FC236}">
                    <a16:creationId xmlns:a16="http://schemas.microsoft.com/office/drawing/2014/main" id="{8B960810-01E8-41CD-86B9-8342990C59F6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:a16="http://schemas.microsoft.com/office/drawing/2014/main" id="{71875CFC-750E-42FA-BD5C-63CEC048BD5B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Овал 43">
                <a:extLst>
                  <a:ext uri="{FF2B5EF4-FFF2-40B4-BE49-F238E27FC236}">
                    <a16:creationId xmlns:a16="http://schemas.microsoft.com/office/drawing/2014/main" id="{C61B06C2-1D26-448D-A87A-979D0E1B6498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Овал 44">
                <a:extLst>
                  <a:ext uri="{FF2B5EF4-FFF2-40B4-BE49-F238E27FC236}">
                    <a16:creationId xmlns:a16="http://schemas.microsoft.com/office/drawing/2014/main" id="{33FA4AA1-9018-4AAA-9AE7-7BEC9D14B933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Овал 45">
                <a:extLst>
                  <a:ext uri="{FF2B5EF4-FFF2-40B4-BE49-F238E27FC236}">
                    <a16:creationId xmlns:a16="http://schemas.microsoft.com/office/drawing/2014/main" id="{BD87F2B9-421F-43FA-B071-692CB5C40252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" name="Группа 29">
              <a:extLst>
                <a:ext uri="{FF2B5EF4-FFF2-40B4-BE49-F238E27FC236}">
                  <a16:creationId xmlns:a16="http://schemas.microsoft.com/office/drawing/2014/main" id="{0E165A5B-5A07-42A8-9EB8-D98E4CAC0EA9}"/>
                </a:ext>
              </a:extLst>
            </p:cNvPr>
            <p:cNvGrpSpPr/>
            <p:nvPr/>
          </p:nvGrpSpPr>
          <p:grpSpPr>
            <a:xfrm>
              <a:off x="5671232" y="3026810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37" name="Овал 36">
                <a:extLst>
                  <a:ext uri="{FF2B5EF4-FFF2-40B4-BE49-F238E27FC236}">
                    <a16:creationId xmlns:a16="http://schemas.microsoft.com/office/drawing/2014/main" id="{AA659267-EA2E-43EB-8D3E-C751578362A1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Овал 37">
                <a:extLst>
                  <a:ext uri="{FF2B5EF4-FFF2-40B4-BE49-F238E27FC236}">
                    <a16:creationId xmlns:a16="http://schemas.microsoft.com/office/drawing/2014/main" id="{CB9FC8C1-3F28-47CA-AF86-E584269D2D42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Овал 38">
                <a:extLst>
                  <a:ext uri="{FF2B5EF4-FFF2-40B4-BE49-F238E27FC236}">
                    <a16:creationId xmlns:a16="http://schemas.microsoft.com/office/drawing/2014/main" id="{9A32E15A-6E1D-41F2-B7EA-8B66487F29FC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Овал 39">
                <a:extLst>
                  <a:ext uri="{FF2B5EF4-FFF2-40B4-BE49-F238E27FC236}">
                    <a16:creationId xmlns:a16="http://schemas.microsoft.com/office/drawing/2014/main" id="{BC981845-E7DC-4508-8F3D-F398B547D83A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:a16="http://schemas.microsoft.com/office/drawing/2014/main" id="{8F36B727-A3D4-4344-B50A-BB4206A1B20D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1" name="Группа 30">
              <a:extLst>
                <a:ext uri="{FF2B5EF4-FFF2-40B4-BE49-F238E27FC236}">
                  <a16:creationId xmlns:a16="http://schemas.microsoft.com/office/drawing/2014/main" id="{9E602E90-BCCF-40D2-AC6C-4A10A393849C}"/>
                </a:ext>
              </a:extLst>
            </p:cNvPr>
            <p:cNvGrpSpPr/>
            <p:nvPr/>
          </p:nvGrpSpPr>
          <p:grpSpPr>
            <a:xfrm>
              <a:off x="5671232" y="3299260"/>
              <a:ext cx="1851899" cy="108000"/>
              <a:chOff x="5663952" y="1266029"/>
              <a:chExt cx="1851899" cy="108000"/>
            </a:xfrm>
            <a:grpFill/>
          </p:grpSpPr>
          <p:sp>
            <p:nvSpPr>
              <p:cNvPr id="32" name="Овал 31">
                <a:extLst>
                  <a:ext uri="{FF2B5EF4-FFF2-40B4-BE49-F238E27FC236}">
                    <a16:creationId xmlns:a16="http://schemas.microsoft.com/office/drawing/2014/main" id="{F308901C-F3C5-424E-ACFD-FA76E449BC07}"/>
                  </a:ext>
                </a:extLst>
              </p:cNvPr>
              <p:cNvSpPr/>
              <p:nvPr/>
            </p:nvSpPr>
            <p:spPr>
              <a:xfrm>
                <a:off x="566395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Овал 32">
                <a:extLst>
                  <a:ext uri="{FF2B5EF4-FFF2-40B4-BE49-F238E27FC236}">
                    <a16:creationId xmlns:a16="http://schemas.microsoft.com/office/drawing/2014/main" id="{8607279B-7116-45B6-AB25-19E6CAD4A5BB}"/>
                  </a:ext>
                </a:extLst>
              </p:cNvPr>
              <p:cNvSpPr/>
              <p:nvPr/>
            </p:nvSpPr>
            <p:spPr>
              <a:xfrm>
                <a:off x="609992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:a16="http://schemas.microsoft.com/office/drawing/2014/main" id="{EEC8BF88-AF76-495A-8C1B-C6E4C3BE51CA}"/>
                  </a:ext>
                </a:extLst>
              </p:cNvPr>
              <p:cNvSpPr/>
              <p:nvPr/>
            </p:nvSpPr>
            <p:spPr>
              <a:xfrm>
                <a:off x="6535902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Овал 34">
                <a:extLst>
                  <a:ext uri="{FF2B5EF4-FFF2-40B4-BE49-F238E27FC236}">
                    <a16:creationId xmlns:a16="http://schemas.microsoft.com/office/drawing/2014/main" id="{0582EE59-ABA9-47EF-99E5-3E775F2EE565}"/>
                  </a:ext>
                </a:extLst>
              </p:cNvPr>
              <p:cNvSpPr/>
              <p:nvPr/>
            </p:nvSpPr>
            <p:spPr>
              <a:xfrm>
                <a:off x="6971877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:a16="http://schemas.microsoft.com/office/drawing/2014/main" id="{77CA296F-22B0-40EE-9924-823AEE0D78A9}"/>
                  </a:ext>
                </a:extLst>
              </p:cNvPr>
              <p:cNvSpPr/>
              <p:nvPr/>
            </p:nvSpPr>
            <p:spPr>
              <a:xfrm>
                <a:off x="7407851" y="1266029"/>
                <a:ext cx="10800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792095-208E-471B-B21F-1F9DE88CB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692151"/>
            <a:ext cx="10801349" cy="998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579584-E731-4A13-B1F0-52DBF765D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1772816"/>
            <a:ext cx="10801349" cy="4393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57128E-D292-49CB-BAB8-AF2A216C7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5325" y="6309320"/>
            <a:ext cx="46805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defRPr>
            </a:lvl1pPr>
          </a:lstStyle>
          <a:p>
            <a:pPr algn="l"/>
            <a:r>
              <a:rPr lang="ru-RU" dirty="0"/>
              <a:t>Источник/Примечание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0394E7-8C0B-4D9E-AD3B-F880C196D5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64477" y="6309320"/>
            <a:ext cx="1008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u="none">
                <a:solidFill>
                  <a:schemeClr val="bg1">
                    <a:lumMod val="50000"/>
                  </a:schemeClr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defRPr>
            </a:lvl1pPr>
          </a:lstStyle>
          <a:p>
            <a:fld id="{D171BAAA-029B-4CF8-8254-BC1023E08C6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76B4AF4D-328B-4072-938B-65B275A4C5BD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5022" y="220117"/>
            <a:ext cx="864208" cy="83402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D82E865-CD8D-48C9-B2F6-020D4062F339}"/>
              </a:ext>
            </a:extLst>
          </p:cNvPr>
          <p:cNvSpPr txBox="1"/>
          <p:nvPr userDrawn="1"/>
        </p:nvSpPr>
        <p:spPr>
          <a:xfrm rot="5400000">
            <a:off x="-2978979" y="3268762"/>
            <a:ext cx="6647974" cy="284477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ru-RU" sz="1200" b="1" u="none" strike="noStrike" spc="0" dirty="0">
                <a:solidFill>
                  <a:srgbClr val="002060"/>
                </a:solidFill>
                <a:effectLst/>
              </a:rPr>
              <a:t>ВЯТСКИЙ </a:t>
            </a:r>
          </a:p>
          <a:p>
            <a:pPr algn="ctr"/>
            <a:endParaRPr lang="ru-RU" sz="1200" b="1" u="none" strike="noStrike" spc="0" dirty="0">
              <a:solidFill>
                <a:srgbClr val="002060"/>
              </a:solidFill>
              <a:effectLst/>
            </a:endParaRPr>
          </a:p>
          <a:p>
            <a:pPr algn="ctr"/>
            <a:r>
              <a:rPr lang="ru-RU" sz="1200" b="1" u="none" strike="noStrike" spc="0" dirty="0">
                <a:solidFill>
                  <a:srgbClr val="002060"/>
                </a:solidFill>
                <a:effectLst/>
              </a:rPr>
              <a:t>ГОСУДАРСТВЕННЫЙ </a:t>
            </a:r>
          </a:p>
          <a:p>
            <a:pPr algn="ctr"/>
            <a:endParaRPr lang="ru-RU" sz="1200" b="1" u="none" strike="noStrike" spc="0" dirty="0">
              <a:solidFill>
                <a:srgbClr val="002060"/>
              </a:solidFill>
              <a:effectLst/>
            </a:endParaRPr>
          </a:p>
          <a:p>
            <a:pPr algn="ctr"/>
            <a:r>
              <a:rPr lang="ru-RU" sz="1200" b="1" u="none" strike="noStrike" spc="0" dirty="0">
                <a:solidFill>
                  <a:srgbClr val="002060"/>
                </a:solidFill>
                <a:effectLst/>
              </a:rPr>
              <a:t>УНИВЕРСИТЕТ </a:t>
            </a:r>
          </a:p>
        </p:txBody>
      </p:sp>
    </p:spTree>
    <p:extLst>
      <p:ext uri="{BB962C8B-B14F-4D97-AF65-F5344CB8AC3E}">
        <p14:creationId xmlns:p14="http://schemas.microsoft.com/office/powerpoint/2010/main" val="382587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6" r:id="rId2"/>
    <p:sldLayoutId id="2147483653" r:id="rId3"/>
    <p:sldLayoutId id="2147483655" r:id="rId4"/>
    <p:sldLayoutId id="2147483665" r:id="rId5"/>
    <p:sldLayoutId id="2147483660" r:id="rId6"/>
    <p:sldLayoutId id="2147483664" r:id="rId7"/>
    <p:sldLayoutId id="2147483656" r:id="rId8"/>
    <p:sldLayoutId id="2147483667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Roboto Condensed" panose="02000000000000000000" pitchFamily="2" charset="0"/>
          <a:cs typeface="Aharoni" panose="020B0604020202020204" pitchFamily="2" charset="-79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Roboto Condensed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Roboto Condensed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Roboto Condensed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Roboto Condensed Light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Roboto Condensed Light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38">
          <p15:clr>
            <a:srgbClr val="F26B43"/>
          </p15:clr>
        </p15:guide>
        <p15:guide id="4" orient="horz" pos="436">
          <p15:clr>
            <a:srgbClr val="F26B43"/>
          </p15:clr>
        </p15:guide>
        <p15:guide id="5" orient="horz" pos="3884">
          <p15:clr>
            <a:srgbClr val="F26B43"/>
          </p15:clr>
        </p15:guide>
        <p15:guide id="6" pos="724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B9B32CC-F98A-4B34-A22D-5D273F9ECC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420888"/>
            <a:ext cx="12192000" cy="2387600"/>
          </a:xfrm>
        </p:spPr>
        <p:txBody>
          <a:bodyPr>
            <a:noAutofit/>
          </a:bodyPr>
          <a:lstStyle/>
          <a:p>
            <a:r>
              <a:rPr lang="ru-RU" sz="5400" dirty="0"/>
              <a:t>Информация о приеме                            в Вятский государственный университет в 2023 году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19CD19B-81A4-46F6-BEAC-7BA54DA64CF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82350" y="6308725"/>
            <a:ext cx="1009650" cy="365125"/>
          </a:xfrm>
        </p:spPr>
        <p:txBody>
          <a:bodyPr/>
          <a:lstStyle/>
          <a:p>
            <a:fld id="{D171BAAA-029B-4CF8-8254-BC1023E08C6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16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325" y="404664"/>
            <a:ext cx="10369152" cy="1080120"/>
          </a:xfrm>
        </p:spPr>
        <p:txBody>
          <a:bodyPr>
            <a:normAutofit/>
          </a:bodyPr>
          <a:lstStyle/>
          <a:p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Зачисление на бюджетные места в 2023 году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325" y="1511927"/>
            <a:ext cx="11089307" cy="46805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27 июля – публикация полных списков поступающих.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28 июля – завершение приема оригиналов документов об образовании от лиц, поступающих без вступительных испытаний; поступающих в рамках особой, специальной и целевой квоты (до 12:00).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29-30 июля – зачисление лиц, поступающих без вступительных испытаний; поступающих в рамках особой, специальной и целевой квоты.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3 августа </a:t>
            </a: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– завершение приема оригиналов документов об образовании на основном этапе зачисления (до 12:00).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4-9 августа </a:t>
            </a: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– зачисление на бюджетные места на основном этапе зачисления.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054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325" y="404664"/>
            <a:ext cx="10369152" cy="1080120"/>
          </a:xfrm>
        </p:spPr>
        <p:txBody>
          <a:bodyPr>
            <a:normAutofit/>
          </a:bodyPr>
          <a:lstStyle/>
          <a:p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Зачисление на бюджетные места в 2023 году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325" y="1511927"/>
            <a:ext cx="11089307" cy="46805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ru-RU" altLang="ru-RU" sz="24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Зачислению подлежат только поступающие, предоставившие в вуз оригинал документа об образовании (или отметку на портале Госуслуг)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ru-RU" altLang="ru-RU" sz="24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Зачисление осуществляется в соответствии с приоритетами специальностей, указанными в заявлении о приеме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ru-RU" altLang="ru-RU" sz="24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Поступающий зачисляется на специальность с наиболее высоким приоритетом зачисления из всех специальностей, куда он проходит по конкурсу на бюджетные места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ru-RU" altLang="ru-RU" sz="24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Например: если поступающий проходит по конкурсу на специальность с приоритетом 1, то он зачисляется на данную специальность, а если не проходит, то рассматривается специальность с приоритетом 2 и т.д.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ru-RU" altLang="ru-RU" sz="24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Изменить последовательность приоритетов при зачислении </a:t>
            </a:r>
            <a:r>
              <a:rPr lang="ru-RU" altLang="ru-RU" sz="24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нельзя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745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400" y="1124744"/>
            <a:ext cx="10801349" cy="9985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Зачисление на места с оплатой стоимости обучения по очной форме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9416" y="2852936"/>
            <a:ext cx="10801349" cy="237626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до 23 августа –завершение приема заявлений о согласии на зачисление (до 16:00).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altLang="ru-RU" sz="2600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24 августа – зачисление на места с оплатой стоимости обучения.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261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221" y="260648"/>
            <a:ext cx="10801349" cy="99853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Индивидуальные достижения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13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767220" y="1219316"/>
          <a:ext cx="11305444" cy="5467012"/>
        </p:xfrm>
        <a:graphic>
          <a:graphicData uri="http://schemas.openxmlformats.org/drawingml/2006/table">
            <a:tbl>
              <a:tblPr/>
              <a:tblGrid>
                <a:gridCol w="9263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2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32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Индивидуальные достижения при приеме на программы бакалавриата и специалитета</a:t>
                      </a:r>
                    </a:p>
                  </a:txBody>
                  <a:tcPr marL="51431" marR="51431" marT="0" marB="0" anchor="ctr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Количество начисляемых баллов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аттестата о среднем общем образовании с отличием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диплома о среднем профессиональном образовании с отличием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Осуществление волонтерской (добровольческой) деятельности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433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статуса победителя (призера) национального и (или) международного чемпионата по профессиональному мастерству среди инвалидов и лиц с ограниченными возможностями здоровья "</a:t>
                      </a:r>
                      <a:r>
                        <a:rPr lang="ru-RU" sz="1800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Абилимпикс</a:t>
                      </a: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"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539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статуса чемпиона, призера Олимпийских игр, </a:t>
                      </a:r>
                      <a:r>
                        <a:rPr lang="ru-RU" sz="1800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Паралимпийских</a:t>
                      </a: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игр, </a:t>
                      </a:r>
                      <a:r>
                        <a:rPr lang="ru-RU" sz="1800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Сурдлимпийских</a:t>
                      </a: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игр, чемпиона мира, чемпиона Европы, лица, занявшего первое место на первенстве мира, первенстве Европы по видам спорта, включенным в программы Олимпийских игр, </a:t>
                      </a:r>
                      <a:r>
                        <a:rPr lang="ru-RU" sz="1800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Паралимпийских</a:t>
                      </a: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игр, </a:t>
                      </a:r>
                      <a:r>
                        <a:rPr lang="ru-RU" sz="1800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Сурдлимпийских</a:t>
                      </a: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игр</a:t>
                      </a:r>
                      <a:endParaRPr lang="ru-RU" alt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37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статуса чемпиона мира, чемпиона Европы, победителя первенства мира, первенства Европы по видам спорта, не включенным в программы Олимпийских игр, </a:t>
                      </a:r>
                      <a:r>
                        <a:rPr lang="ru-RU" sz="1800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Паралимпийских</a:t>
                      </a: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игр, </a:t>
                      </a:r>
                      <a:r>
                        <a:rPr lang="ru-RU" sz="1800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Сурдлимпийских</a:t>
                      </a: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игр</a:t>
                      </a:r>
                      <a:endParaRPr lang="ru-RU" alt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8163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14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767220" y="1259188"/>
          <a:ext cx="11305443" cy="5415259"/>
        </p:xfrm>
        <a:graphic>
          <a:graphicData uri="http://schemas.openxmlformats.org/drawingml/2006/table">
            <a:tbl>
              <a:tblPr/>
              <a:tblGrid>
                <a:gridCol w="9436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9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43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Индивидуальные достижения при приеме на программы бакалавриата и специалитета</a:t>
                      </a:r>
                    </a:p>
                  </a:txBody>
                  <a:tcPr marL="51431" marR="51431" marT="0" marB="0" anchor="ctr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Количество начисляемых баллов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15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золотого значка, полученного за результаты сдачи норм физкультурного комплекса «Готов к труду и обороне» и удостоверения к нему установленного образца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155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серебряного значка, полученного за результаты сдачи норм физкультурного комплекса «Готов к труду и обороне» и удостоверения к нему установленного образца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55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бронзового значка, полученного за результаты сдачи норм физкультурного комплекса «Готов к труду и обороне» и удостоверения к нему установленного образца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15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спортивного звания Мастер спорта России международного класса по видам спорта, включенным в единую всероссийскую спортивную классификацию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15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спортивного звания Мастер спорта России по видам спорта, включенным в единую всероссийскую спортивную классификацию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15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спортивного разряда Кандидат в мастера спорта России по видам спорта, включенным в единую всероссийскую спортивную классификацию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15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первого спортивного разряда по видам спорта, включенным в единую всероссийскую спортивную классификацию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67221" y="260648"/>
            <a:ext cx="10801349" cy="99853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Индивидуальные достижения</a:t>
            </a:r>
          </a:p>
        </p:txBody>
      </p:sp>
    </p:spTree>
    <p:extLst>
      <p:ext uri="{BB962C8B-B14F-4D97-AF65-F5344CB8AC3E}">
        <p14:creationId xmlns:p14="http://schemas.microsoft.com/office/powerpoint/2010/main" val="3140540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15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767220" y="1148228"/>
          <a:ext cx="11305444" cy="5526219"/>
        </p:xfrm>
        <a:graphic>
          <a:graphicData uri="http://schemas.openxmlformats.org/drawingml/2006/table">
            <a:tbl>
              <a:tblPr/>
              <a:tblGrid>
                <a:gridCol w="9435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0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36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Индивидуальные достижения при приеме на программы бакалавриата и специалитета</a:t>
                      </a:r>
                    </a:p>
                  </a:txBody>
                  <a:tcPr marL="51431" marR="51431" marT="0" marB="0" anchor="ctr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Количество начисляемых баллов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464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статуса победителя регионального этапа всероссийской олимпиады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школьников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464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статуса призера </a:t>
                      </a: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регионального этапа всероссийской олимпиады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школьников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464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статуса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победителя муниципального этапа всероссийской олимпиады школьников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464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статуса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призера муниципального этапа всероссийской олимпиады школьников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464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статуса победителя олимпиады или научного (творческого) конкурса, перечень которых утверждается ректором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ВятГУ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464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статуса призера олимпиады или научного (творческого) конкурса, перечень которых утверждается ректором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ВятГУ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5464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Участие в олимпиадах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или в научных и творческих конкурсах, перечень которых утверждается ректором ВятГУ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67221" y="260648"/>
            <a:ext cx="10801349" cy="99853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Индивидуальные достижения</a:t>
            </a:r>
          </a:p>
        </p:txBody>
      </p:sp>
    </p:spTree>
    <p:extLst>
      <p:ext uri="{BB962C8B-B14F-4D97-AF65-F5344CB8AC3E}">
        <p14:creationId xmlns:p14="http://schemas.microsoft.com/office/powerpoint/2010/main" val="2447973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16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767220" y="1158043"/>
          <a:ext cx="11305444" cy="4647222"/>
        </p:xfrm>
        <a:graphic>
          <a:graphicData uri="http://schemas.openxmlformats.org/drawingml/2006/table">
            <a:tbl>
              <a:tblPr/>
              <a:tblGrid>
                <a:gridCol w="9435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0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175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Индивидуальные достижения при приеме на программы бакалавриата и специалитета</a:t>
                      </a:r>
                    </a:p>
                  </a:txBody>
                  <a:tcPr marL="51431" marR="51431" marT="0" marB="0" anchor="ctr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Количество начисляемых баллов</a:t>
                      </a:r>
                    </a:p>
                  </a:txBody>
                  <a:tcPr marL="51431" marR="51431" marT="0" marB="0" horzOverflow="overflow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436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статуса победителя (призера) мирового или европейского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чемпионатов </a:t>
                      </a:r>
                      <a:r>
                        <a:rPr lang="en-US" sz="1800" kern="1200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WorldSkills</a:t>
                      </a:r>
                      <a:r>
                        <a:rPr lang="en-US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International 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 национального чемпионата </a:t>
                      </a:r>
                      <a:r>
                        <a:rPr lang="en-US" sz="1800" kern="1200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WorldSkills</a:t>
                      </a:r>
                      <a:r>
                        <a:rPr lang="en-US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Juniors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436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статуса победителя (призера) национального (всероссийского) чемпионата «Молодые профессионалы» (</a:t>
                      </a:r>
                      <a:r>
                        <a:rPr lang="en-US" sz="1800" kern="1200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WorldSkills</a:t>
                      </a:r>
                      <a:r>
                        <a:rPr lang="en-US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Russia)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655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Наличие статуса победителя (призера) регионального чемпионата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«Молодые профессионалы» (</a:t>
                      </a:r>
                      <a:r>
                        <a:rPr lang="en-US" sz="1800" kern="1200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WorldSkills</a:t>
                      </a:r>
                      <a:r>
                        <a:rPr lang="en-US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Russia) 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 региональных соревнований </a:t>
                      </a:r>
                      <a:r>
                        <a:rPr lang="en-US" sz="1800" kern="1200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WorldSkills</a:t>
                      </a:r>
                      <a:r>
                        <a:rPr lang="en-US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Juniors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436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Участие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в региональном чемпионате «Молодые профессионалы» (</a:t>
                      </a:r>
                      <a:r>
                        <a:rPr lang="en-US" sz="1800" kern="1200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WorldSkills</a:t>
                      </a:r>
                      <a:r>
                        <a:rPr lang="en-US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Russia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 региональных соревнованиях </a:t>
                      </a:r>
                      <a:r>
                        <a:rPr lang="en-US" sz="1800" kern="1200" baseline="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WorldSkills</a:t>
                      </a:r>
                      <a:r>
                        <a:rPr lang="en-US" sz="180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Juniors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67221" y="260648"/>
            <a:ext cx="10801349" cy="99853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Индивидуальные достижения</a:t>
            </a:r>
          </a:p>
        </p:txBody>
      </p:sp>
    </p:spTree>
    <p:extLst>
      <p:ext uri="{BB962C8B-B14F-4D97-AF65-F5344CB8AC3E}">
        <p14:creationId xmlns:p14="http://schemas.microsoft.com/office/powerpoint/2010/main" val="843458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17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Политехнический институт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строительства и архитектуры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291713"/>
              </p:ext>
            </p:extLst>
          </p:nvPr>
        </p:nvGraphicFramePr>
        <p:xfrm>
          <a:off x="695326" y="1484784"/>
          <a:ext cx="11377338" cy="387970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473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0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67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1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cap="none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Строительство.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Промышленное и гражданское строительство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Математика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Физика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нформатика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 ИКТ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57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cap="none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Техносферная безопасность.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Безопасность технологических процессов и производств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0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Градостроительство.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Градостроительное проектирование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Математика (профильная)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Профессиональное ВИ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(Академический рисунок)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 (30 платных мест)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5187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18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Политехнический институт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технологий, инжиниринга и дизайна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851833"/>
              </p:ext>
            </p:extLst>
          </p:nvPr>
        </p:nvGraphicFramePr>
        <p:xfrm>
          <a:off x="695324" y="1182924"/>
          <a:ext cx="11377340" cy="45404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559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7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0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25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67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Машиностроение.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Технологии, оборудование и автоматизация машиностроительного производства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Математика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Физика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 и ИКТ,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Английский язык 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84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Проектирование технологических машин и комплексов.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Проектирование инструментальных комплексов в машиностроении. Проектно-конструкторское обеспечение механообрабатывающих и инструментальных комплексов </a:t>
                      </a:r>
                      <a:r>
                        <a:rPr lang="ru-RU" sz="2000" b="1" i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(специалитет)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4667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1" i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3833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19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Политехнический институт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технологий, инжиниринга и дизайна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771373"/>
              </p:ext>
            </p:extLst>
          </p:nvPr>
        </p:nvGraphicFramePr>
        <p:xfrm>
          <a:off x="695324" y="1412776"/>
          <a:ext cx="11377340" cy="42495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559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7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0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01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63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Материаловедение и технологии материалов.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Материаловедение и технологии металлов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Математика (профильная)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Физика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 и ИКТ,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Химия,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Английский язык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25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Металлургия.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Обработка материалов давлением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Математика (профильная)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Физика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 и ИКТ,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Химия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8906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325" y="44624"/>
            <a:ext cx="10801349" cy="998538"/>
          </a:xfrm>
        </p:spPr>
        <p:txBody>
          <a:bodyPr>
            <a:normAutofit/>
          </a:bodyPr>
          <a:lstStyle/>
          <a:p>
            <a:r>
              <a:rPr lang="ru-RU" altLang="ru-RU" sz="2800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Новое в приеме 2023 года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4661" y="1345853"/>
            <a:ext cx="11377339" cy="532859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Font typeface="+mj-lt"/>
              <a:buAutoNum type="arabicPeriod"/>
            </a:pPr>
            <a:r>
              <a:rPr lang="ru-RU" altLang="ru-RU" sz="22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В заявлении на поступление можно указать максимум </a:t>
            </a:r>
            <a:r>
              <a:rPr lang="ru-RU" altLang="ru-RU" sz="22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5</a:t>
            </a:r>
            <a:r>
              <a:rPr lang="ru-RU" altLang="ru-RU" sz="22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 направлений подготовки (специальностей), расположив их в порядке </a:t>
            </a:r>
            <a:r>
              <a:rPr lang="ru-RU" altLang="ru-RU" sz="22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приоритетности зачисления. </a:t>
            </a:r>
          </a:p>
          <a:p>
            <a:pPr marL="514350" indent="-51435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Font typeface="+mj-lt"/>
              <a:buAutoNum type="arabicPeriod"/>
            </a:pPr>
            <a:r>
              <a:rPr lang="ru-RU" altLang="ru-RU" sz="22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При зачислении сначала абитуриент участвует в конкурсе на специальность с приоритетом 1, а если не прошел по конкурсу, то на специальность с приоритетом 2 и т.д.</a:t>
            </a:r>
          </a:p>
          <a:p>
            <a:pPr marL="514350" indent="-51435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Font typeface="+mj-lt"/>
              <a:buAutoNum type="arabicPeriod"/>
            </a:pPr>
            <a:r>
              <a:rPr lang="ru-RU" altLang="ru-RU" sz="22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В каждом вузе абитуриент теперь может подать два заявления: одно на бюджетные места и второе на платные по одинаковым пяти специальностям. </a:t>
            </a:r>
          </a:p>
          <a:p>
            <a:pPr marL="514350" indent="-51435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Font typeface="+mj-lt"/>
              <a:buAutoNum type="arabicPeriod"/>
            </a:pPr>
            <a:r>
              <a:rPr lang="ru-RU" altLang="ru-RU" sz="22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Зачисление на бюджетное место возможно только при предоставлении в вуз </a:t>
            </a:r>
            <a:r>
              <a:rPr lang="ru-RU" altLang="ru-RU" sz="22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оригинала документа об образовании </a:t>
            </a:r>
            <a:r>
              <a:rPr lang="ru-RU" altLang="ru-RU" sz="22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или наличии </a:t>
            </a:r>
            <a:r>
              <a:rPr lang="ru-RU" altLang="ru-RU" sz="22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отметки</a:t>
            </a:r>
            <a:r>
              <a:rPr lang="ru-RU" altLang="ru-RU" sz="22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 о представлении в вуз оригинала документа об образовании, выставленной поступающим на портале </a:t>
            </a:r>
            <a:r>
              <a:rPr lang="ru-RU" altLang="ru-RU" sz="2200" dirty="0" err="1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Госуслуги</a:t>
            </a:r>
            <a:r>
              <a:rPr lang="ru-RU" altLang="ru-RU" sz="22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Font typeface="+mj-lt"/>
              <a:buAutoNum type="arabicPeriod"/>
            </a:pPr>
            <a:r>
              <a:rPr lang="ru-RU" altLang="ru-RU" sz="22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По направлению подготовки «Педагогическое образование (с двумя профилями подготовки)» приём будет проводиться на направление в целом, но с последующим выбором двух образовательных траекторий.</a:t>
            </a:r>
          </a:p>
          <a:p>
            <a:pPr marL="514350" indent="-51435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Font typeface="+mj-lt"/>
              <a:buAutoNum type="arabicPeriod"/>
            </a:pPr>
            <a:endParaRPr lang="ru-RU" altLang="ru-RU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8747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20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Политехнический институт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технологий, инжиниринга и дизайна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881587"/>
              </p:ext>
            </p:extLst>
          </p:nvPr>
        </p:nvGraphicFramePr>
        <p:xfrm>
          <a:off x="695325" y="1340768"/>
          <a:ext cx="11377340" cy="407051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559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7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0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01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63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Технология художественной обработки материалов.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Промышленный дизайн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Творческое ВИ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(Академический рисунок)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Математика (профильная)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25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Дизайн.</a:t>
                      </a:r>
                      <a:r>
                        <a:rPr lang="ru-RU" sz="2000" b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Дизайн виртуальной реальности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Творческое ВИ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(Академический рисунок)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О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бществознание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 (30 платных мест)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192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21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Политехнический институт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Электротехнический факультет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88879"/>
              </p:ext>
            </p:extLst>
          </p:nvPr>
        </p:nvGraphicFramePr>
        <p:xfrm>
          <a:off x="695325" y="1201812"/>
          <a:ext cx="11377339" cy="352333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760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46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26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774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1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Теплоэнергетика и теплотехника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М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атематика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Физика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 и ИКТ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1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Электроэнергетика и электротехника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95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Мехатроника и робототехника.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Приводы робототехнических и мехатронных систем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3744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22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Институт математики и информационных систем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автоматики и вычислительной техники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649989"/>
              </p:ext>
            </p:extLst>
          </p:nvPr>
        </p:nvGraphicFramePr>
        <p:xfrm>
          <a:off x="695325" y="1412776"/>
          <a:ext cx="11377339" cy="421087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569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0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7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29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Информатика и вычислительная техника</a:t>
                      </a:r>
                      <a:endParaRPr lang="ru-RU" sz="2000" b="0" i="1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Математика (профильная)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Физика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 и ИКТ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Информационная безопасность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503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Инфокоммуникационные технологии и системы связи</a:t>
                      </a:r>
                      <a:endParaRPr lang="ru-RU" sz="2000" b="0" i="1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02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Управление в технических системах</a:t>
                      </a:r>
                      <a:endParaRPr lang="ru-RU" sz="2000" b="0" i="1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26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Информационная безопасность телекоммуникационных систем (специалитет)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7627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23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Институт математики и информационных систем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компьютерных и физико-математических наук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127351"/>
              </p:ext>
            </p:extLst>
          </p:nvPr>
        </p:nvGraphicFramePr>
        <p:xfrm>
          <a:off x="695326" y="1201811"/>
          <a:ext cx="11377338" cy="547263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850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6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0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08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72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Прикладная математика и информатика.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Математическое и программное обеспечение информационных систем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Математика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Информатика и ИКТ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Физика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72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Математика и компьютерные науки.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Математические основы компьютерных наук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0" kern="1200" dirty="0">
                        <a:solidFill>
                          <a:srgbClr val="264479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72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Фундаментальная информатика и информационные технологии.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Разработка программного обеспечения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4643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24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Институт биологии и биотехнологии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147128"/>
              </p:ext>
            </p:extLst>
          </p:nvPr>
        </p:nvGraphicFramePr>
        <p:xfrm>
          <a:off x="695326" y="1201811"/>
          <a:ext cx="11377338" cy="547263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018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8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0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08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63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Биология</a:t>
                      </a:r>
                      <a:r>
                        <a:rPr lang="ru-RU" sz="2000" b="1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(Биотехнология; Контроль качества лекарственных средств; Технологии парфюмерно-косметических средств)</a:t>
                      </a:r>
                      <a:endParaRPr lang="ru-RU" sz="2000" b="0" i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1. Биология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 Математика</a:t>
                      </a:r>
                      <a:r>
                        <a:rPr lang="ru-RU" sz="2000" b="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(профильная)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Химия,</a:t>
                      </a:r>
                      <a:r>
                        <a:rPr lang="ru-RU" sz="2000" b="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Информатика и ИКТ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 Русский язык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50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54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Биотехнология.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Фармацевтическая биотехнология</a:t>
                      </a:r>
                      <a:endParaRPr lang="ru-RU" sz="2000" b="0" i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Математика</a:t>
                      </a:r>
                      <a:r>
                        <a:rPr lang="ru-RU" sz="2000" b="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(профильная)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 Биология </a:t>
                      </a:r>
                      <a:r>
                        <a:rPr lang="ru-RU" sz="20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Химия, </a:t>
                      </a:r>
                      <a:r>
                        <a:rPr lang="ru-RU" sz="20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Информатика и ИКТ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 Русский язык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30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3930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25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Институт химии и экологии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932142"/>
              </p:ext>
            </p:extLst>
          </p:nvPr>
        </p:nvGraphicFramePr>
        <p:xfrm>
          <a:off x="695327" y="1201813"/>
          <a:ext cx="11377337" cy="5501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035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30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7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19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7394">
                <a:tc>
                  <a:txBody>
                    <a:bodyPr/>
                    <a:lstStyle/>
                    <a:p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Химия. </a:t>
                      </a:r>
                      <a:r>
                        <a:rPr lang="ru-RU" sz="19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Медицинская и фармацевтическая химия </a:t>
                      </a:r>
                      <a:endParaRPr lang="ru-RU" sz="1900" b="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Химия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Математика (профильная)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Биология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80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География. </a:t>
                      </a:r>
                      <a:r>
                        <a:rPr lang="ru-RU" sz="19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Общая география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География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Математика (профильная)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Биология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80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Химическая технология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Математика (профильная)</a:t>
                      </a:r>
                      <a:endParaRPr lang="ru-RU" sz="19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Химия </a:t>
                      </a:r>
                      <a:r>
                        <a:rPr lang="ru-RU" sz="19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Биология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  <a:endParaRPr lang="ru-RU" sz="19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6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Лесное дело. </a:t>
                      </a:r>
                      <a:r>
                        <a:rPr lang="ru-RU" sz="19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Защита и охрана леса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Б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иология</a:t>
                      </a:r>
                    </a:p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Математика (профильная)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Химия,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География</a:t>
                      </a:r>
                      <a:endParaRPr lang="ru-RU" sz="19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1003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26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Институт экономики и менеджмента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экономики и финансов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657913"/>
              </p:ext>
            </p:extLst>
          </p:nvPr>
        </p:nvGraphicFramePr>
        <p:xfrm>
          <a:off x="695326" y="1201811"/>
          <a:ext cx="11377338" cy="485993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312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7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7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211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4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Экономика</a:t>
                      </a:r>
                      <a:endParaRPr lang="ru-RU" sz="2000" b="0" i="1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Математика (профильная)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Обществознание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История, </a:t>
                      </a:r>
                    </a:p>
                    <a:p>
                      <a:pPr algn="ctr"/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 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География, </a:t>
                      </a:r>
                    </a:p>
                    <a:p>
                      <a:pPr algn="ctr"/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 и ИКТ, </a:t>
                      </a:r>
                    </a:p>
                    <a:p>
                      <a:pPr algn="ctr"/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Английский язык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9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Бизнес-информатика.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Архитектура предприятия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0" kern="1200" dirty="0">
                        <a:solidFill>
                          <a:srgbClr val="264479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26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Экономическая безопасность.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Экономико-правовое</a:t>
                      </a:r>
                      <a:r>
                        <a:rPr lang="ru-RU" sz="2000" b="0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обеспечение экономической безопасности. Диагностика и обеспечение экономической безопасности хозяйствующих субъектов </a:t>
                      </a:r>
                      <a:r>
                        <a:rPr lang="ru-RU" sz="2000" b="1" i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(специалитет)</a:t>
                      </a:r>
                      <a:endParaRPr lang="ru-RU" sz="2000" b="1" i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7299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27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Институт экономики и менеджмента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менеджмента и сервиса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493626"/>
              </p:ext>
            </p:extLst>
          </p:nvPr>
        </p:nvGraphicFramePr>
        <p:xfrm>
          <a:off x="695325" y="1206895"/>
          <a:ext cx="11377338" cy="550783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312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7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7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275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67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Менеджмент</a:t>
                      </a:r>
                      <a:endParaRPr lang="ru-RU" sz="2000" b="0" i="1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Математика (профильная)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Обществознание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История, </a:t>
                      </a:r>
                    </a:p>
                    <a:p>
                      <a:pPr algn="ctr"/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 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География, </a:t>
                      </a:r>
                    </a:p>
                    <a:p>
                      <a:pPr algn="ctr"/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 и ИКТ, </a:t>
                      </a:r>
                    </a:p>
                    <a:p>
                      <a:pPr algn="ctr"/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Английский язык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  <a:endParaRPr lang="ru-RU" sz="2000" b="0" i="1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0945"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Государственное и муниципальное управление.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Региональное управление и местное самоуправление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Обществознание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Математика (профильная)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История, </a:t>
                      </a:r>
                    </a:p>
                    <a:p>
                      <a:pPr algn="ctr"/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 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География, </a:t>
                      </a:r>
                    </a:p>
                    <a:p>
                      <a:pPr algn="ctr"/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 и ИКТ, </a:t>
                      </a:r>
                    </a:p>
                    <a:p>
                      <a:pPr algn="ctr"/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Английский язык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  <a:endParaRPr lang="ru-RU" sz="2000" b="0" i="1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22478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28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Институт экономики и менеджмента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менеджмента и сервиса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077607"/>
              </p:ext>
            </p:extLst>
          </p:nvPr>
        </p:nvGraphicFramePr>
        <p:xfrm>
          <a:off x="695326" y="1201810"/>
          <a:ext cx="11377338" cy="547263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21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98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46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5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88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Инноватика.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Управление инновациями в промышленности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Математика (профильная)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Физика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Химия,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 и ИКТ,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Английский язык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88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Туризм.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Технология и организация туроператорских и турагентских услуг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История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Обществознание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География,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 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Биология,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Английский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язык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345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29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400" y="476672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Институт гуманитарных и социальных наук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истории, политических наук и культурологии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424318"/>
              </p:ext>
            </p:extLst>
          </p:nvPr>
        </p:nvGraphicFramePr>
        <p:xfrm>
          <a:off x="695325" y="1662677"/>
          <a:ext cx="11377339" cy="482920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595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03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1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17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23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Социология.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Социальные технологии и социальная инженерия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Обществознание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Математика (профильная)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История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19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23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Организация работы с молодежью.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Молодежная политика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История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Обществознание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Литература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28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России и зарубежных стран </a:t>
                      </a:r>
                      <a:endParaRPr lang="ru-RU" sz="2000" b="0" i="1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История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Обществознание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31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100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408" y="551535"/>
            <a:ext cx="10369152" cy="1224682"/>
          </a:xfrm>
        </p:spPr>
        <p:txBody>
          <a:bodyPr>
            <a:normAutofit/>
          </a:bodyPr>
          <a:lstStyle/>
          <a:p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Сроки приема документов на программы бакалавриата и специалитета в 2023 году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325" y="1969023"/>
            <a:ext cx="11089307" cy="453650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20 июня – 15 июля (до 13:00) – для поступающих по результатам вступительных испытаний, сдаваемых в ВятГУ (тестирование, творческие/профессиональные вступительные испытания), на бюджетные места.</a:t>
            </a:r>
            <a:endParaRPr lang="en-US" altLang="ru-RU" sz="2600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endParaRPr lang="ru-RU" altLang="ru-RU" sz="2600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20 июня – 22 июля (до 13:00) – для поступающих по результатам ЕГЭ на бюджетные места.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endParaRPr lang="ru-RU" altLang="ru-RU" sz="2600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20 июня – 19 августа (до 13:00) – для поступающих на места с оплатой стоимости обучения.</a:t>
            </a:r>
            <a:endParaRPr lang="en-US" altLang="ru-RU" sz="2600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6329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30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43899" y="548680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Институт гуманитарных и социальных наук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лингвистики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910754"/>
              </p:ext>
            </p:extLst>
          </p:nvPr>
        </p:nvGraphicFramePr>
        <p:xfrm>
          <a:off x="814662" y="2060848"/>
          <a:ext cx="11377338" cy="32353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174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8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25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39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Лингвистика.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Перевод и переводоведение (английский язык, немецкий язык)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Иностранный язык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Обществознание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Литература,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История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59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Лингвистика.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Перевод и переводоведение (английский язык, китайский язык)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8686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31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43899" y="548680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Институт гуманитарных и социальных наук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международного образования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53599"/>
              </p:ext>
            </p:extLst>
          </p:nvPr>
        </p:nvGraphicFramePr>
        <p:xfrm>
          <a:off x="814662" y="2060848"/>
          <a:ext cx="11377338" cy="361051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174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8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25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39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Лингвистика.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Лингвистическое обеспечение международного бизнеса (Образовательная программа реализуется на английском языке)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Английский язык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Обществознание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Литература,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История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59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rgbClr val="27467E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Лингвистика. </a:t>
                      </a:r>
                      <a:r>
                        <a:rPr lang="ru-RU" sz="2000" b="0" i="1" kern="1200" dirty="0">
                          <a:solidFill>
                            <a:srgbClr val="27467E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Русский и английский языки для иностранных граждан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 для иностранных граждан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2000" b="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(30 платных мест)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57921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32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Институт гуманитарных и социальных наук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Факультет филологии и </a:t>
            </a:r>
            <a:r>
              <a:rPr lang="ru-RU" altLang="ru-RU" sz="2800" dirty="0" err="1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медиакоммуникаций</a:t>
            </a:r>
            <a:endParaRPr lang="ru-RU" altLang="ru-RU" sz="2800" dirty="0">
              <a:solidFill>
                <a:schemeClr val="accent3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918166"/>
              </p:ext>
            </p:extLst>
          </p:nvPr>
        </p:nvGraphicFramePr>
        <p:xfrm>
          <a:off x="695325" y="1201811"/>
          <a:ext cx="11377339" cy="547263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188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2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69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83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16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Реклама и связи с общественностью.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Интегрированные коммуникации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Обществознание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История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 и ИКТ,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Английский язык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0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Журналистика.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Творческие индустрии и </a:t>
                      </a:r>
                      <a:r>
                        <a:rPr lang="ru-RU" sz="2000" b="0" i="1" kern="12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медиабизнес</a:t>
                      </a:r>
                      <a:endParaRPr lang="ru-RU" sz="2000" b="0" i="1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Литература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Творческое ВИ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Р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16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Филология.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Современные технологии филологического образования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Литература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Обществознание </a:t>
                      </a:r>
                    </a:p>
                    <a:p>
                      <a:pPr algn="ctr"/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История,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Английский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язык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44136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33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Педагогический институт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endParaRPr lang="ru-RU" altLang="ru-RU" sz="2800" dirty="0">
              <a:solidFill>
                <a:schemeClr val="accent3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316204"/>
              </p:ext>
            </p:extLst>
          </p:nvPr>
        </p:nvGraphicFramePr>
        <p:xfrm>
          <a:off x="695325" y="1201814"/>
          <a:ext cx="11377339" cy="53016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889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3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51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170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4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Психология.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Консультативная психология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Биология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Математика (профильная)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Обществознание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16</a:t>
                      </a:r>
                      <a:endParaRPr lang="ru-RU" sz="20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60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Специальное (дефектологическое) образование.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Логопедия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Биология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Профессиональное ВИ (собеседование)</a:t>
                      </a:r>
                    </a:p>
                    <a:p>
                      <a:pPr algn="ctr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20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560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Физическая культура для лиц с отклонениями в состоянии здоровья (Адаптивная</a:t>
                      </a:r>
                      <a:r>
                        <a:rPr lang="ru-RU" sz="2000" b="1" i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физическая культура). </a:t>
                      </a:r>
                      <a:r>
                        <a:rPr lang="ru-RU" sz="2000" b="0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Инструктор-методист по адаптивной физической культуре</a:t>
                      </a:r>
                      <a:endParaRPr lang="ru-RU" sz="2000" b="0" i="1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Биология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Профессиональное ВИ (общая физическая подготовка)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9400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34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Педагогический институт</a:t>
            </a:r>
            <a:b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endParaRPr lang="ru-RU" altLang="ru-RU" sz="2800" dirty="0">
              <a:solidFill>
                <a:schemeClr val="accent3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63673"/>
              </p:ext>
            </p:extLst>
          </p:nvPr>
        </p:nvGraphicFramePr>
        <p:xfrm>
          <a:off x="695325" y="1201814"/>
          <a:ext cx="11377339" cy="48574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889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3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51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170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20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60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Педагогическое образование (с двумя профилями подготовки). </a:t>
                      </a:r>
                      <a:r>
                        <a:rPr lang="ru-RU" sz="20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Предметное обучение. Технологии обучения и воспитания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(Возможные образовательные траектории: Учитель истории; Учитель обществознания; Учитель английского языка; Учитель немецкого языка; Учитель начальных классов; Воспитатель дошкольной организации; Проектирование образовательных программ (менеджмент в образовании); Учитель математики; Учитель информатики; Учитель русского языка; Учитель литературы; Учитель химии; Учитель биологии; Учитель географии; Учитель физической культуры; Учитель основ безопасности жизнедеятельности; Учитель физики; Педагог дополнительного образования; Учитель технологии)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eriod"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Обществознание</a:t>
                      </a:r>
                    </a:p>
                    <a:p>
                      <a:pPr marL="457200" indent="-457200" algn="ctr">
                        <a:buAutoNum type="arabicPeriod"/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Математика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(профиль) </a:t>
                      </a:r>
                      <a:r>
                        <a:rPr lang="ru-RU" sz="20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Физика,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Химия,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Биология,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Английский язык,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Немецкий язык,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Французский язык,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 и ИКТ,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История,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География, </a:t>
                      </a:r>
                      <a:r>
                        <a:rPr lang="ru-RU" sz="20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Литература</a:t>
                      </a:r>
                    </a:p>
                    <a:p>
                      <a:pPr marL="457200" indent="-457200" algn="ctr">
                        <a:buAutoNum type="arabicPeriod"/>
                      </a:pPr>
                      <a:r>
                        <a:rPr lang="ru-RU" sz="20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20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337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31304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35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95325" y="203274"/>
            <a:ext cx="10801349" cy="99853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Юридический институт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402761"/>
              </p:ext>
            </p:extLst>
          </p:nvPr>
        </p:nvGraphicFramePr>
        <p:xfrm>
          <a:off x="695325" y="878158"/>
          <a:ext cx="11377339" cy="579628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717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3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9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9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подготовки. </a:t>
                      </a:r>
                      <a:r>
                        <a:rPr lang="ru-RU" sz="1900" b="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Вступительные испытания (ЕГЭ)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бюджетных  мест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Юриспруденция</a:t>
                      </a:r>
                      <a:endParaRPr lang="ru-RU" sz="1900" b="0" i="1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Обществознание</a:t>
                      </a:r>
                    </a:p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История </a:t>
                      </a:r>
                    </a:p>
                    <a:p>
                      <a:pPr algn="ctr"/>
                      <a:r>
                        <a:rPr lang="ru-RU" sz="19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 ИКТ, </a:t>
                      </a:r>
                    </a:p>
                    <a:p>
                      <a:pPr algn="ctr"/>
                      <a:r>
                        <a:rPr lang="ru-RU" sz="19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Английский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язык</a:t>
                      </a:r>
                      <a:endParaRPr lang="ru-RU" sz="19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9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Правовое обеспечение национальной безопасности (специалитет)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9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Правоохранительная деятельность. </a:t>
                      </a:r>
                      <a:r>
                        <a:rPr lang="ru-RU" sz="19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Административная деятельность полиции  </a:t>
                      </a:r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(специалитет)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0" kern="1200" dirty="0">
                        <a:solidFill>
                          <a:srgbClr val="264479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 (30 платных мест)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388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Судебная экспертиза 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специалитет)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О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бществознание</a:t>
                      </a:r>
                    </a:p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История </a:t>
                      </a:r>
                    </a:p>
                    <a:p>
                      <a:pPr algn="ctr"/>
                      <a:r>
                        <a:rPr lang="ru-RU" sz="1900" b="1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Математика (профильная),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9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Информатика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и ИКТ,</a:t>
                      </a:r>
                    </a:p>
                    <a:p>
                      <a:pPr algn="ctr"/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b="1" i="1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Английский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язык</a:t>
                      </a:r>
                      <a:endParaRPr lang="ru-RU" sz="1900" b="0" kern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 Русский язык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 (30 платных мест)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592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Таможенное дело. </a:t>
                      </a:r>
                      <a:r>
                        <a:rPr lang="ru-RU" sz="1900" b="0" i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Правовое обеспечение таможенных процедур </a:t>
                      </a:r>
                      <a:r>
                        <a:rPr lang="ru-RU" sz="1900" b="1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(специалитет)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1. Обществознание</a:t>
                      </a:r>
                    </a:p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2. Профессиональное ВИ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(тестирование)</a:t>
                      </a:r>
                    </a:p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1900" b="0" kern="1200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Р</a:t>
                      </a:r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усский язык</a:t>
                      </a:r>
                      <a:endParaRPr lang="ru-RU" sz="19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0" kern="1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644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1984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837" y="273234"/>
            <a:ext cx="10801349" cy="998538"/>
          </a:xfrm>
        </p:spPr>
        <p:txBody>
          <a:bodyPr>
            <a:normAutofit/>
          </a:bodyPr>
          <a:lstStyle/>
          <a:p>
            <a:r>
              <a:rPr lang="ru-RU" altLang="ru-RU" sz="2800" dirty="0" err="1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Профориентационное</a:t>
            </a: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 онлайн-тестирование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2837" y="1268760"/>
            <a:ext cx="11161315" cy="56757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altLang="ru-RU" sz="26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БЕСПЛАТНО</a:t>
            </a:r>
            <a:endParaRPr lang="ru-RU" altLang="ru-RU" sz="2600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ru-RU" altLang="ru-RU" sz="2600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Позволяет определить профессиональные интересы, интеллектуальные способности и личностные особенности; предлагает обширный выбор современных профессий.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ru-RU" altLang="ru-RU" sz="2600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Для участия в тестировании достаточно отправить </a:t>
            </a:r>
            <a:r>
              <a:rPr lang="ru-RU" altLang="ru-RU" sz="26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в группе </a:t>
            </a:r>
            <a:r>
              <a:rPr lang="ru-RU" altLang="ru-RU" sz="2600" b="1" dirty="0" err="1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ВКонтакте</a:t>
            </a:r>
            <a:r>
              <a:rPr lang="ru-RU" altLang="ru-RU" sz="26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 «Абитуриенты 2023 </a:t>
            </a:r>
            <a:r>
              <a:rPr lang="en-US" altLang="ru-RU" sz="26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| </a:t>
            </a:r>
            <a:r>
              <a:rPr lang="ru-RU" altLang="ru-RU" sz="26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ВятГУ» </a:t>
            </a: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сообщение с текстом </a:t>
            </a:r>
            <a:r>
              <a:rPr lang="ru-RU" altLang="ru-RU" sz="26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«Хочу ссылку на </a:t>
            </a:r>
            <a:r>
              <a:rPr lang="ru-RU" altLang="ru-RU" sz="2600" b="1" dirty="0" err="1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профтест</a:t>
            </a:r>
            <a:r>
              <a:rPr lang="ru-RU" altLang="ru-RU" sz="26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» и адресом электронной почты</a:t>
            </a: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ru-RU" altLang="ru-RU" sz="2600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Пройти тест можно в удобное время с любого компьютера с доступом в Интернет. Результаты предоставляются сразу.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651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одзаголовок 3">
            <a:extLst>
              <a:ext uri="{FF2B5EF4-FFF2-40B4-BE49-F238E27FC236}">
                <a16:creationId xmlns:a16="http://schemas.microsoft.com/office/drawing/2014/main" id="{8AAA41F2-8372-44D1-825F-4F9516EE00D9}"/>
              </a:ext>
            </a:extLst>
          </p:cNvPr>
          <p:cNvSpPr txBox="1">
            <a:spLocks/>
          </p:cNvSpPr>
          <p:nvPr/>
        </p:nvSpPr>
        <p:spPr>
          <a:xfrm>
            <a:off x="6232932" y="2440610"/>
            <a:ext cx="4895850" cy="6804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Roboto Condensed Ligh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Roboto Condensed Light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Roboto Condensed Light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Roboto Condensed Light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Roboto Condensed Light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5400" b="1" dirty="0">
                <a:solidFill>
                  <a:srgbClr val="D9E2F3"/>
                </a:solidFill>
                <a:latin typeface="+mj-lt"/>
              </a:rPr>
              <a:t>КОНТАКТЫ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F8CFF00-3E0B-4D54-933F-FF9D7BC0D8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41" y="491519"/>
            <a:ext cx="5201569" cy="5019909"/>
          </a:xfrm>
          <a:prstGeom prst="rect">
            <a:avLst/>
          </a:prstGeom>
        </p:spPr>
      </p:pic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19CD19B-81A4-46F6-BEAC-7BA54DA64C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269034" y="6495399"/>
            <a:ext cx="1008187" cy="365125"/>
          </a:xfrm>
        </p:spPr>
        <p:txBody>
          <a:bodyPr/>
          <a:lstStyle/>
          <a:p>
            <a:fld id="{D171BAAA-029B-4CF8-8254-BC1023E08C69}" type="slidenum">
              <a:rPr lang="ru-RU" smtClean="0"/>
              <a:t>37</a:t>
            </a:fld>
            <a:endParaRPr lang="ru-RU" dirty="0"/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EF803C8A-EC03-4BDF-9A62-26062AFAF99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6219742" y="2484471"/>
            <a:ext cx="4895850" cy="680480"/>
          </a:xfrm>
          <a:noFill/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ru-RU" sz="5400" b="1" dirty="0">
                <a:solidFill>
                  <a:srgbClr val="27467E"/>
                </a:solidFill>
                <a:latin typeface="+mj-lt"/>
              </a:rPr>
              <a:t>КОНТАКТЫ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D2A9C0D5-827D-4056-93A9-CECEB8B76222}"/>
              </a:ext>
            </a:extLst>
          </p:cNvPr>
          <p:cNvGrpSpPr/>
          <p:nvPr/>
        </p:nvGrpSpPr>
        <p:grpSpPr>
          <a:xfrm>
            <a:off x="5936626" y="3392708"/>
            <a:ext cx="5832221" cy="2948277"/>
            <a:chOff x="828827" y="3921247"/>
            <a:chExt cx="5384020" cy="2540075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C3B1A78E-304A-4BE3-9D85-8F19C1BBF664}"/>
                </a:ext>
              </a:extLst>
            </p:cNvPr>
            <p:cNvGrpSpPr/>
            <p:nvPr/>
          </p:nvGrpSpPr>
          <p:grpSpPr>
            <a:xfrm>
              <a:off x="828827" y="3921247"/>
              <a:ext cx="434900" cy="2540075"/>
              <a:chOff x="828827" y="3921247"/>
              <a:chExt cx="434900" cy="2540075"/>
            </a:xfrm>
          </p:grpSpPr>
          <p:pic>
            <p:nvPicPr>
              <p:cNvPr id="18" name="Рисунок 17" descr="Мир">
                <a:extLst>
                  <a:ext uri="{FF2B5EF4-FFF2-40B4-BE49-F238E27FC236}">
                    <a16:creationId xmlns:a16="http://schemas.microsoft.com/office/drawing/2014/main" id="{3AFBF22C-9F5B-4509-BCFF-377AD2B20B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31727" y="4898612"/>
                <a:ext cx="432000" cy="432000"/>
              </a:xfrm>
              <a:prstGeom prst="rect">
                <a:avLst/>
              </a:prstGeom>
            </p:spPr>
          </p:pic>
          <p:pic>
            <p:nvPicPr>
              <p:cNvPr id="20" name="Рисунок 19" descr="Маркер">
                <a:extLst>
                  <a:ext uri="{FF2B5EF4-FFF2-40B4-BE49-F238E27FC236}">
                    <a16:creationId xmlns:a16="http://schemas.microsoft.com/office/drawing/2014/main" id="{0F5718F6-8E67-4D1E-9ADE-3296178F90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31727" y="6029322"/>
                <a:ext cx="432000" cy="432000"/>
              </a:xfrm>
              <a:prstGeom prst="rect">
                <a:avLst/>
              </a:prstGeom>
            </p:spPr>
          </p:pic>
          <p:pic>
            <p:nvPicPr>
              <p:cNvPr id="22" name="Рисунок 21" descr="Конверт">
                <a:extLst>
                  <a:ext uri="{FF2B5EF4-FFF2-40B4-BE49-F238E27FC236}">
                    <a16:creationId xmlns:a16="http://schemas.microsoft.com/office/drawing/2014/main" id="{8A97CC09-A8A2-44BE-A707-4DEB4CEDC2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831727" y="4391035"/>
                <a:ext cx="432000" cy="432000"/>
              </a:xfrm>
              <a:prstGeom prst="rect">
                <a:avLst/>
              </a:prstGeom>
            </p:spPr>
          </p:pic>
          <p:pic>
            <p:nvPicPr>
              <p:cNvPr id="24" name="Рисунок 23" descr="Громкая связь">
                <a:extLst>
                  <a:ext uri="{FF2B5EF4-FFF2-40B4-BE49-F238E27FC236}">
                    <a16:creationId xmlns:a16="http://schemas.microsoft.com/office/drawing/2014/main" id="{A50F9BB6-2E0E-46BA-8955-84096E3168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828827" y="3921247"/>
                <a:ext cx="432000" cy="432000"/>
              </a:xfrm>
              <a:prstGeom prst="rect">
                <a:avLst/>
              </a:prstGeom>
            </p:spPr>
          </p:pic>
        </p:grp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AD2EDC2D-A835-4DF2-AE15-42982CB5A70D}"/>
                </a:ext>
              </a:extLst>
            </p:cNvPr>
            <p:cNvSpPr/>
            <p:nvPr/>
          </p:nvSpPr>
          <p:spPr>
            <a:xfrm>
              <a:off x="1358376" y="5481094"/>
              <a:ext cx="4854471" cy="3977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ru-RU" altLang="ru-RU" sz="2400" dirty="0">
                  <a:cs typeface="Times New Roman" panose="02020603050405020304" pitchFamily="18" charset="0"/>
                </a:rPr>
                <a:t>Абитуриенты </a:t>
              </a:r>
              <a:r>
                <a:rPr lang="en-US" altLang="ru-RU" sz="2400" dirty="0">
                  <a:cs typeface="Times New Roman" panose="02020603050405020304" pitchFamily="18" charset="0"/>
                </a:rPr>
                <a:t>20</a:t>
              </a:r>
              <a:r>
                <a:rPr lang="ru-RU" altLang="ru-RU" sz="2400" dirty="0">
                  <a:cs typeface="Times New Roman" panose="02020603050405020304" pitchFamily="18" charset="0"/>
                </a:rPr>
                <a:t>23 </a:t>
              </a:r>
              <a:r>
                <a:rPr lang="en-US" altLang="ru-RU" sz="2400" dirty="0">
                  <a:cs typeface="Times New Roman" panose="02020603050405020304" pitchFamily="18" charset="0"/>
                </a:rPr>
                <a:t>|</a:t>
              </a:r>
              <a:r>
                <a:rPr lang="ru-RU" altLang="ru-RU" sz="2400" dirty="0">
                  <a:cs typeface="Times New Roman" panose="02020603050405020304" pitchFamily="18" charset="0"/>
                </a:rPr>
                <a:t> ВятГУ </a:t>
              </a:r>
              <a:r>
                <a:rPr lang="en-US" altLang="ru-RU" sz="2400" dirty="0"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49E6D8DF-CBB2-40E7-B766-F74DF83279BE}"/>
                </a:ext>
              </a:extLst>
            </p:cNvPr>
            <p:cNvSpPr/>
            <p:nvPr/>
          </p:nvSpPr>
          <p:spPr>
            <a:xfrm>
              <a:off x="1366295" y="4932867"/>
              <a:ext cx="3449030" cy="3977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/>
                <a:t>https://www.vyatsu.ru/</a:t>
              </a:r>
              <a:endParaRPr lang="ru-RU" sz="2400" dirty="0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F3CF678B-8BFF-4C0A-A123-DE39C32FA868}"/>
                </a:ext>
              </a:extLst>
            </p:cNvPr>
            <p:cNvSpPr/>
            <p:nvPr/>
          </p:nvSpPr>
          <p:spPr>
            <a:xfrm>
              <a:off x="1396273" y="3921730"/>
              <a:ext cx="3822654" cy="3977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dirty="0"/>
                <a:t>8 (8332) 64</a:t>
              </a:r>
              <a:r>
                <a:rPr lang="en-US" sz="2400" dirty="0"/>
                <a:t>-</a:t>
              </a:r>
              <a:r>
                <a:rPr lang="ru-RU" sz="2400" dirty="0"/>
                <a:t>89</a:t>
              </a:r>
              <a:r>
                <a:rPr lang="en-US" sz="2400" dirty="0"/>
                <a:t>-</a:t>
              </a:r>
              <a:r>
                <a:rPr lang="ru-RU" sz="2400" dirty="0"/>
                <a:t>89, 74</a:t>
              </a:r>
              <a:r>
                <a:rPr lang="en-US" sz="2400" dirty="0"/>
                <a:t>-</a:t>
              </a:r>
              <a:r>
                <a:rPr lang="ru-RU" sz="2400" dirty="0"/>
                <a:t>29</a:t>
              </a:r>
              <a:r>
                <a:rPr lang="en-US" sz="2400" dirty="0"/>
                <a:t>-</a:t>
              </a:r>
              <a:r>
                <a:rPr lang="ru-RU" sz="2400" dirty="0"/>
                <a:t>29</a:t>
              </a:r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B2CB3714-4A94-4401-8D32-795C61750E9D}"/>
                </a:ext>
              </a:extLst>
            </p:cNvPr>
            <p:cNvSpPr/>
            <p:nvPr/>
          </p:nvSpPr>
          <p:spPr>
            <a:xfrm>
              <a:off x="1396273" y="4367511"/>
              <a:ext cx="2402033" cy="3977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/>
                <a:t>prcom@vyatsu.ru</a:t>
              </a:r>
              <a:endParaRPr lang="ru-RU" sz="2400" dirty="0"/>
            </a:p>
          </p:txBody>
        </p:sp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C2CB75E-B38F-4DBB-A86E-CFBF7BC768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78" y="601455"/>
            <a:ext cx="5201569" cy="5019909"/>
          </a:xfrm>
          <a:prstGeom prst="rect">
            <a:avLst/>
          </a:prstGeom>
        </p:spPr>
      </p:pic>
      <p:pic>
        <p:nvPicPr>
          <p:cNvPr id="1028" name="Picture 4" descr="ВК логотип на прозрачном фоне (пнг)– ВК логотип 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749" y="5218062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AD2EDC2D-A835-4DF2-AE15-42982CB5A70D}"/>
              </a:ext>
            </a:extLst>
          </p:cNvPr>
          <p:cNvSpPr/>
          <p:nvPr/>
        </p:nvSpPr>
        <p:spPr>
          <a:xfrm>
            <a:off x="6529282" y="5859440"/>
            <a:ext cx="57883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610000, г. Киров, ул. Московская, д. 36 </a:t>
            </a:r>
          </a:p>
        </p:txBody>
      </p:sp>
    </p:spTree>
    <p:extLst>
      <p:ext uri="{BB962C8B-B14F-4D97-AF65-F5344CB8AC3E}">
        <p14:creationId xmlns:p14="http://schemas.microsoft.com/office/powerpoint/2010/main" val="39135786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38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179883"/>
            <a:ext cx="5184576" cy="612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623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374" y="332656"/>
            <a:ext cx="10801349" cy="9985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Ограничения: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8374" y="1182815"/>
            <a:ext cx="10801349" cy="534325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FontTx/>
              <a:buChar char="•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Поступающий может подать документы </a:t>
            </a:r>
            <a:r>
              <a:rPr lang="ru-RU" altLang="ru-RU" sz="2600" b="1" u="sng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не более чем в 5 вузов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FontTx/>
              <a:buChar char="•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В заявлении на поступление можно указать </a:t>
            </a:r>
            <a:r>
              <a:rPr lang="ru-RU" altLang="ru-RU" sz="2600" b="1" u="sng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до 5-ти направлений подготовки (специальностей)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FontTx/>
              <a:buChar char="•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Направления подготовки (специальности) необходимо расположить в порядке приоритетности зачисления, указав приоритет каждой специальности (1, 2, 3 и т.д.)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FontTx/>
              <a:buChar char="•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Изменить приоритетность зачисления на бюджетные места можно только </a:t>
            </a:r>
            <a:r>
              <a:rPr lang="ru-RU" altLang="ru-RU" sz="26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до 22 июля 2023 года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72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400" y="785100"/>
            <a:ext cx="10801349" cy="9985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Способы подачи документов: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5480" y="2138267"/>
            <a:ext cx="9937179" cy="38164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лично в приемной комиссии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в электронной форме (через «Личный кабинет абитуриента» на официальном сайте ВятГУ в разделе «Абитуриенту»)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по почте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через портал </a:t>
            </a:r>
            <a:r>
              <a:rPr lang="ru-RU" altLang="ru-RU" sz="2600" dirty="0" err="1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Госуслуг</a:t>
            </a:r>
            <a:endParaRPr lang="ru-RU" altLang="ru-RU" sz="2600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992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24" y="638473"/>
            <a:ext cx="10801349" cy="998538"/>
          </a:xfrm>
        </p:spPr>
        <p:txBody>
          <a:bodyPr>
            <a:normAutofit/>
          </a:bodyPr>
          <a:lstStyle/>
          <a:p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Перечень документов, необходимых при поступлении</a:t>
            </a:r>
            <a:r>
              <a:rPr lang="en-GB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: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1464" y="1637011"/>
            <a:ext cx="9577139" cy="4744849"/>
          </a:xfrm>
        </p:spPr>
        <p:txBody>
          <a:bodyPr>
            <a:normAutofit lnSpcReduction="10000"/>
          </a:bodyPr>
          <a:lstStyle/>
          <a:p>
            <a:pPr marL="0" indent="-263525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аттестат (диплом) с приложением</a:t>
            </a:r>
          </a:p>
          <a:p>
            <a:pPr marL="0" indent="-263525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паспорт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фотография на документы в электронной форме (файл формата </a:t>
            </a:r>
            <a:r>
              <a:rPr lang="ru-RU" altLang="ru-RU" sz="2600" dirty="0" err="1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jpg</a:t>
            </a: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)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СНИЛС, ИНН (номера)</a:t>
            </a:r>
            <a:endParaRPr lang="en-US" altLang="ru-RU" sz="2600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другие документы (медицинская справка, документы о наличии особых прав и/или индивидуальных достижений, смене фамилии, целевой договор и др.)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883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325" y="342228"/>
            <a:ext cx="10801349" cy="998538"/>
          </a:xfrm>
        </p:spPr>
        <p:txBody>
          <a:bodyPr>
            <a:normAutofit/>
          </a:bodyPr>
          <a:lstStyle/>
          <a:p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Формы вступительных испытаний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325" y="1340767"/>
            <a:ext cx="11089307" cy="5333677"/>
          </a:xfrm>
        </p:spPr>
        <p:txBody>
          <a:bodyPr>
            <a:no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Единый государственный экзамен (ЕГЭ)</a:t>
            </a:r>
          </a:p>
          <a:p>
            <a:pPr marL="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Творческие и профессиональные вступительные испытания для поступающих на направления подготовки (специальности):</a:t>
            </a:r>
          </a:p>
          <a:p>
            <a:pPr marL="0"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«</a:t>
            </a:r>
            <a:r>
              <a:rPr lang="ru-RU" altLang="ru-RU" sz="17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Журналистика»</a:t>
            </a:r>
          </a:p>
          <a:p>
            <a:pPr marL="0"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altLang="ru-RU" sz="17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«Дизайн», «Градостроительство»</a:t>
            </a:r>
          </a:p>
          <a:p>
            <a:pPr marL="0"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altLang="ru-RU" sz="17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«Технология художественной обработки материалов»</a:t>
            </a:r>
          </a:p>
          <a:p>
            <a:pPr marL="0"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altLang="ru-RU" sz="17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«Специальное (дефектологическое) образование»</a:t>
            </a:r>
          </a:p>
          <a:p>
            <a:pPr marL="0"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17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«Физическая культура для лиц с отклонениями в состоянии здоровья (адаптивная физическая культура). Инструктор-методист по адаптивной физической культуре»</a:t>
            </a:r>
          </a:p>
          <a:p>
            <a:pPr marL="0"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altLang="ru-RU" sz="17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«Таможенное дело»</a:t>
            </a:r>
          </a:p>
          <a:p>
            <a:pPr marL="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Тестирование: </a:t>
            </a:r>
          </a:p>
          <a:p>
            <a:pPr marL="0" lvl="1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ru-RU" altLang="ru-RU" sz="2000" u="sng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для граждан, имеющих профессиональное образование (НПО, СПО, ВО)</a:t>
            </a:r>
          </a:p>
          <a:p>
            <a:pPr marL="0" lvl="1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для иностранных граждан </a:t>
            </a:r>
          </a:p>
          <a:p>
            <a:pPr marL="0" lvl="1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ru-RU" altLang="ru-RU" sz="20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для инвалидов</a:t>
            </a:r>
            <a:endParaRPr lang="en-US" altLang="ru-RU" sz="2000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067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325" y="625235"/>
            <a:ext cx="10801349" cy="998538"/>
          </a:xfrm>
        </p:spPr>
        <p:txBody>
          <a:bodyPr>
            <a:normAutofit/>
          </a:bodyPr>
          <a:lstStyle/>
          <a:p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Вступительные испытания в форме ЕГЭ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7221" y="1770029"/>
            <a:ext cx="10801349" cy="4393034"/>
          </a:xfrm>
        </p:spPr>
        <p:txBody>
          <a:bodyPr>
            <a:normAutofit/>
          </a:bodyPr>
          <a:lstStyle/>
          <a:p>
            <a:pPr lvl="1">
              <a:buClr>
                <a:schemeClr val="tx2"/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В 2023 г. при приеме в вузы действительны результаты ЕГЭ  2019, 2020, 2021, 2022, 2023 гг. </a:t>
            </a:r>
          </a:p>
          <a:p>
            <a:pPr lvl="1">
              <a:buClr>
                <a:schemeClr val="tx2"/>
              </a:buClr>
              <a:buSzPct val="80000"/>
              <a:buFont typeface="Wingdings" panose="05000000000000000000" pitchFamily="2" charset="2"/>
              <a:buChar char="ü"/>
              <a:defRPr/>
            </a:pPr>
            <a:endParaRPr lang="ru-RU" altLang="ru-RU" sz="2600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lvl="1">
              <a:buClr>
                <a:schemeClr val="tx2"/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Результаты ЕГЭ 2023 г. будут действительны до </a:t>
            </a:r>
            <a:r>
              <a:rPr lang="ru-RU" altLang="ru-RU" sz="2600" b="1" u="sng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2027 г. включительно.</a:t>
            </a:r>
          </a:p>
          <a:p>
            <a:pPr lvl="1">
              <a:buClr>
                <a:schemeClr val="tx2"/>
              </a:buClr>
              <a:buSzPct val="80000"/>
              <a:buFont typeface="Wingdings" panose="05000000000000000000" pitchFamily="2" charset="2"/>
              <a:buChar char="ü"/>
              <a:defRPr/>
            </a:pPr>
            <a:endParaRPr lang="ru-RU" altLang="ru-RU" sz="2600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lvl="1">
              <a:buClr>
                <a:schemeClr val="tx2"/>
              </a:buClr>
              <a:buSzPct val="80000"/>
              <a:buFont typeface="Wingdings" panose="05000000000000000000" pitchFamily="2" charset="2"/>
              <a:buChar char="ü"/>
              <a:defRPr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Если в перечне экзаменов на направление подготовки (специальность) есть </a:t>
            </a:r>
            <a:r>
              <a:rPr lang="ru-RU" altLang="ru-RU" sz="26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математика</a:t>
            </a: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, то ЕГЭ по математике сдаётся </a:t>
            </a:r>
            <a:r>
              <a:rPr lang="ru-RU" altLang="ru-RU" sz="2600" b="1" u="sng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на профильном уровне.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5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874" y="548680"/>
            <a:ext cx="10801349" cy="998538"/>
          </a:xfrm>
        </p:spPr>
        <p:txBody>
          <a:bodyPr>
            <a:normAutofit/>
          </a:bodyPr>
          <a:lstStyle/>
          <a:p>
            <a:r>
              <a:rPr lang="ru-RU" altLang="ru-RU" sz="2800" dirty="0">
                <a:solidFill>
                  <a:schemeClr val="accent3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Категории поступающих: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645" y="1700808"/>
            <a:ext cx="10801349" cy="475307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ct val="3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без вступительных испытаний (победители и призеры всероссийской олимпиады и олимпиад</a:t>
            </a:r>
            <a:r>
              <a:rPr lang="en-US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школьников)</a:t>
            </a:r>
          </a:p>
          <a:p>
            <a:pPr>
              <a:lnSpc>
                <a:spcPct val="100000"/>
              </a:lnSpc>
              <a:spcBef>
                <a:spcPct val="3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 в рамках квоты (10%) для лиц, имеющих особые права (инвалиды, сироты и дети, оставшиеся без попечения родителей, ветераны боевых действий)</a:t>
            </a:r>
          </a:p>
          <a:p>
            <a:pPr>
              <a:lnSpc>
                <a:spcPct val="100000"/>
              </a:lnSpc>
              <a:spcBef>
                <a:spcPct val="3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 в рамках целевой квоты</a:t>
            </a:r>
          </a:p>
          <a:p>
            <a:pPr>
              <a:lnSpc>
                <a:spcPct val="100000"/>
              </a:lnSpc>
              <a:spcBef>
                <a:spcPct val="3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 в рамках специальной квоты</a:t>
            </a:r>
          </a:p>
          <a:p>
            <a:pPr>
              <a:lnSpc>
                <a:spcPct val="100000"/>
              </a:lnSpc>
              <a:spcBef>
                <a:spcPct val="3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 общий конкурс на бюджетные места</a:t>
            </a:r>
          </a:p>
          <a:p>
            <a:pPr>
              <a:lnSpc>
                <a:spcPct val="100000"/>
              </a:lnSpc>
              <a:spcBef>
                <a:spcPct val="30000"/>
              </a:spcBef>
              <a:spcAft>
                <a:spcPct val="20000"/>
              </a:spcAft>
              <a:buFont typeface="Wingdings" panose="05000000000000000000" pitchFamily="2" charset="2"/>
              <a:buChar char="ü"/>
            </a:pPr>
            <a:r>
              <a:rPr lang="ru-RU" altLang="ru-RU" sz="26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 по договорам с оплатой стоимости обучения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A82F-80FE-41BC-893F-3D925F25C92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1469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895006E4339BF24CAA0F5B167E451061" ma:contentTypeVersion="15" ma:contentTypeDescription="Создание документа." ma:contentTypeScope="" ma:versionID="6e7fa204aa3a4d7055da86915c7174e8">
  <xsd:schema xmlns:xsd="http://www.w3.org/2001/XMLSchema" xmlns:xs="http://www.w3.org/2001/XMLSchema" xmlns:p="http://schemas.microsoft.com/office/2006/metadata/properties" xmlns:ns3="a042d032-8e16-4c5e-a37e-70d449039bd2" xmlns:ns4="a1eb269e-cbf3-465a-8e4a-8d42bc45f09f" targetNamespace="http://schemas.microsoft.com/office/2006/metadata/properties" ma:root="true" ma:fieldsID="d4dfa5ec8494ae6b9d879c1568c3f7a7" ns3:_="" ns4:_="">
    <xsd:import namespace="a042d032-8e16-4c5e-a37e-70d449039bd2"/>
    <xsd:import namespace="a1eb269e-cbf3-465a-8e4a-8d42bc45f09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42d032-8e16-4c5e-a37e-70d449039bd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eb269e-cbf3-465a-8e4a-8d42bc45f09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Хэш подсказки о совместном доступе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8E5E49-BA90-4CE7-BC9A-466C655877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E5663E-8141-419D-B347-AABE45DF5D44}">
  <ds:schemaRefs>
    <ds:schemaRef ds:uri="http://purl.org/dc/terms/"/>
    <ds:schemaRef ds:uri="a042d032-8e16-4c5e-a37e-70d449039bd2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a1eb269e-cbf3-465a-8e4a-8d42bc45f09f"/>
  </ds:schemaRefs>
</ds:datastoreItem>
</file>

<file path=customXml/itemProps3.xml><?xml version="1.0" encoding="utf-8"?>
<ds:datastoreItem xmlns:ds="http://schemas.openxmlformats.org/officeDocument/2006/customXml" ds:itemID="{E2914D92-EE8B-4ACA-9D37-13FCBFF557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42d032-8e16-4c5e-a37e-70d449039bd2"/>
    <ds:schemaRef ds:uri="a1eb269e-cbf3-465a-8e4a-8d42bc45f0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2511</TotalTime>
  <Words>3000</Words>
  <Application>Microsoft Office PowerPoint</Application>
  <PresentationFormat>Широкоэкранный</PresentationFormat>
  <Paragraphs>518</Paragraphs>
  <Slides>38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6" baseType="lpstr">
      <vt:lpstr>Aharoni</vt:lpstr>
      <vt:lpstr>Wingdings</vt:lpstr>
      <vt:lpstr>Arial</vt:lpstr>
      <vt:lpstr>Times New Roman</vt:lpstr>
      <vt:lpstr>Roboto Condensed</vt:lpstr>
      <vt:lpstr>Calibri</vt:lpstr>
      <vt:lpstr>Roboto Condensed Light</vt:lpstr>
      <vt:lpstr>Тема Office</vt:lpstr>
      <vt:lpstr>Информация о приеме                            в Вятский государственный университет в 2023 году</vt:lpstr>
      <vt:lpstr>Новое в приеме 2023 года</vt:lpstr>
      <vt:lpstr>Сроки приема документов на программы бакалавриата и специалитета в 2023 году</vt:lpstr>
      <vt:lpstr>Ограничения:</vt:lpstr>
      <vt:lpstr>Способы подачи документов:</vt:lpstr>
      <vt:lpstr>Перечень документов, необходимых при поступлении:</vt:lpstr>
      <vt:lpstr>Формы вступительных испытаний</vt:lpstr>
      <vt:lpstr>Вступительные испытания в форме ЕГЭ</vt:lpstr>
      <vt:lpstr>Категории поступающих:</vt:lpstr>
      <vt:lpstr>Зачисление на бюджетные места в 2023 году</vt:lpstr>
      <vt:lpstr>Зачисление на бюджетные места в 2023 году</vt:lpstr>
      <vt:lpstr>Зачисление на места с оплатой стоимости обучения по очной форме</vt:lpstr>
      <vt:lpstr>Индивидуальные достижения</vt:lpstr>
      <vt:lpstr>Индивидуальные достижения</vt:lpstr>
      <vt:lpstr>Индивидуальные достижения</vt:lpstr>
      <vt:lpstr>Индивидуальные достижения</vt:lpstr>
      <vt:lpstr>Политехнический институт Факультет строительства и архитектуры</vt:lpstr>
      <vt:lpstr>Политехнический институт Факультет технологий, инжиниринга и дизайна</vt:lpstr>
      <vt:lpstr>Политехнический институт Факультет технологий, инжиниринга и дизайна</vt:lpstr>
      <vt:lpstr>Политехнический институт Факультет технологий, инжиниринга и дизайна</vt:lpstr>
      <vt:lpstr>Политехнический институт Электротехнический факультет</vt:lpstr>
      <vt:lpstr>Институт математики и информационных систем Факультет автоматики и вычислительной техники</vt:lpstr>
      <vt:lpstr>Институт математики и информационных систем Факультет компьютерных и физико-математических наук</vt:lpstr>
      <vt:lpstr>Институт биологии и биотехнологии</vt:lpstr>
      <vt:lpstr>Институт химии и экологии</vt:lpstr>
      <vt:lpstr>Институт экономики и менеджмента Факультет экономики и финансов</vt:lpstr>
      <vt:lpstr>Институт экономики и менеджмента Факультет менеджмента и сервиса</vt:lpstr>
      <vt:lpstr>Институт экономики и менеджмента Факультет менеджмента и сервиса</vt:lpstr>
      <vt:lpstr>Институт гуманитарных и социальных наук Факультет истории, политических наук и культурологии</vt:lpstr>
      <vt:lpstr>Институт гуманитарных и социальных наук Факультет лингвистики</vt:lpstr>
      <vt:lpstr>Институт гуманитарных и социальных наук Факультет международного образования</vt:lpstr>
      <vt:lpstr>Институт гуманитарных и социальных наук Факультет филологии и медиакоммуникаций</vt:lpstr>
      <vt:lpstr>Педагогический институт </vt:lpstr>
      <vt:lpstr>Педагогический институт </vt:lpstr>
      <vt:lpstr>Юридический институт</vt:lpstr>
      <vt:lpstr>Профориентационное онлайн-тестирование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Мелехина Мария Александровна</dc:creator>
  <cp:lastModifiedBy>RV</cp:lastModifiedBy>
  <cp:revision>247</cp:revision>
  <dcterms:created xsi:type="dcterms:W3CDTF">2020-05-21T08:33:01Z</dcterms:created>
  <dcterms:modified xsi:type="dcterms:W3CDTF">2022-12-21T11:19:53Z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0x010100895006E4339BF24CAA0F5B167E451061</vt:lpwstr>
  </property>
</Properties>
</file>