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</p:sldIdLst>
  <p:sldSz cy="13716000" cx="24384000"/>
  <p:notesSz cx="6858000" cy="9144000"/>
  <p:embeddedFontLst>
    <p:embeddedFont>
      <p:font typeface="Helvetica Neue"/>
      <p:regular r:id="rId32"/>
      <p:bold r:id="rId33"/>
      <p:italic r:id="rId34"/>
      <p:boldItalic r:id="rId35"/>
    </p:embeddedFont>
    <p:embeddedFont>
      <p:font typeface="Helvetica Neue Light"/>
      <p:regular r:id="rId36"/>
      <p:bold r:id="rId37"/>
      <p:italic r:id="rId38"/>
      <p:boldItalic r:id="rId3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4320">
          <p15:clr>
            <a:srgbClr val="A4A3A4"/>
          </p15:clr>
        </p15:guide>
        <p15:guide id="2" pos="76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40" roundtripDataSignature="AMtx7mjsZJL+Bsm+qq2Fit8Jv61c8VZVq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8A40D2B5-0B76-48A2-8DF4-C79A257BDA8F}">
  <a:tblStyle styleId="{8A40D2B5-0B76-48A2-8DF4-C79A257BDA8F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4320" orient="horz"/>
        <p:guide pos="76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customschemas.google.com/relationships/presentationmetadata" Target="metadata"/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font" Target="fonts/HelveticaNeue-bold.fntdata"/><Relationship Id="rId10" Type="http://schemas.openxmlformats.org/officeDocument/2006/relationships/slide" Target="slides/slide4.xml"/><Relationship Id="rId32" Type="http://schemas.openxmlformats.org/officeDocument/2006/relationships/font" Target="fonts/HelveticaNeue-regular.fntdata"/><Relationship Id="rId13" Type="http://schemas.openxmlformats.org/officeDocument/2006/relationships/slide" Target="slides/slide7.xml"/><Relationship Id="rId35" Type="http://schemas.openxmlformats.org/officeDocument/2006/relationships/font" Target="fonts/HelveticaNeue-boldItalic.fntdata"/><Relationship Id="rId12" Type="http://schemas.openxmlformats.org/officeDocument/2006/relationships/slide" Target="slides/slide6.xml"/><Relationship Id="rId34" Type="http://schemas.openxmlformats.org/officeDocument/2006/relationships/font" Target="fonts/HelveticaNeue-italic.fntdata"/><Relationship Id="rId15" Type="http://schemas.openxmlformats.org/officeDocument/2006/relationships/slide" Target="slides/slide9.xml"/><Relationship Id="rId37" Type="http://schemas.openxmlformats.org/officeDocument/2006/relationships/font" Target="fonts/HelveticaNeueLight-bold.fntdata"/><Relationship Id="rId14" Type="http://schemas.openxmlformats.org/officeDocument/2006/relationships/slide" Target="slides/slide8.xml"/><Relationship Id="rId36" Type="http://schemas.openxmlformats.org/officeDocument/2006/relationships/font" Target="fonts/HelveticaNeueLight-regular.fntdata"/><Relationship Id="rId17" Type="http://schemas.openxmlformats.org/officeDocument/2006/relationships/slide" Target="slides/slide11.xml"/><Relationship Id="rId39" Type="http://schemas.openxmlformats.org/officeDocument/2006/relationships/font" Target="fonts/HelveticaNeueLight-boldItalic.fntdata"/><Relationship Id="rId16" Type="http://schemas.openxmlformats.org/officeDocument/2006/relationships/slide" Target="slides/slide10.xml"/><Relationship Id="rId38" Type="http://schemas.openxmlformats.org/officeDocument/2006/relationships/font" Target="fonts/HelveticaNeueLight-italic.fntdata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28600" lvl="1" marL="9144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28600" lvl="2" marL="13716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28600" lvl="3" marL="18288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28600" lvl="4" marL="22860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228600" lvl="5" marL="27432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228600" lvl="6" marL="32004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228600" lvl="7" marL="36576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228600" lvl="8" marL="41148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25" name="Google Shape;125;p1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ПОДУМАТЬ НАД ВТОРОЙ ЧАСТЬЮ СЛАЙДА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32" name="Google Shape;132;p1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ПОДУМАТЬ НАД ВТОРОЙ ЧАСТЬЮ СЛАЙДА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42" name="Google Shape;142;p1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ПОДУМАТЬ НАД ВТОРОЙ ЧАСТЬЮ СЛАЙДА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50" name="Google Shape;150;p1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ПОДУМАТЬ НАД ВТОРОЙ ЧАСТЬЮ СЛАЙДА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60" name="Google Shape;160;p1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ПОДУМАТЬ НАД ВТОРОЙ ЧАСТЬЮ СЛАЙДА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68" name="Google Shape;168;p1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ПОДУМАТЬ НАД ВТОРОЙ ЧАСТЬЮ СЛАЙДА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76" name="Google Shape;176;p1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ПОДУМАТЬ НАД ВТОРОЙ ЧАСТЬЮ СЛАЙДА</a:t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86" name="Google Shape;186;p1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ПОДУМАТЬ НАД ВТОРОЙ ЧАСТЬЮ СЛАЙДА</a:t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95" name="Google Shape;195;p1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ПОДУМАТЬ НАД ВТОРОЙ ЧАСТЬЮ СЛАЙДА</a:t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1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03" name="Google Shape;203;p1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ПОДУМАТЬ НАД ВТОРОЙ ЧАСТЬЮ СЛАЙДА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3" name="Google Shape;63;p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1" name="Google Shape;211;p2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ПОДУМАТЬ НАД ВТОРОЙ ЧАСТЬЮ СЛАЙДА</a:t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9" name="Google Shape;219;p2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ПОДУМАТЬ НАД ВТОРОЙ ЧАСТЬЮ СЛАЙДА</a:t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32" name="Google Shape;232;p2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ПОДУМАТЬ НАД ВТОРОЙ ЧАСТЬЮ СЛАЙДА</a:t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2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42" name="Google Shape;242;p2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ПОДУМАТЬ НАД ВТОРОЙ ЧАСТЬЮ СЛАЙДА</a:t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2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51" name="Google Shape;251;p2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ПОДУМАТЬ НАД ВТОРОЙ ЧАСТЬЮ СЛАЙДА</a:t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2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62" name="Google Shape;262;p2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ПОДУМАТЬ НАД ВТОРОЙ ЧАСТЬЮ СЛАЙДА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2" name="Google Shape;72;p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ПОДУМАТЬ НАД ВТОРОЙ ЧАСТЬЮ СЛАЙДА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80" name="Google Shape;80;p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ПОДУМАТЬ НАД ВТОРОЙ ЧАСТЬЮ СЛАЙДА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88" name="Google Shape;88;p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ПОДУМАТЬ НАД ВТОРОЙ ЧАСТЬЮ СЛАЙДА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96" name="Google Shape;96;p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ПОДУМАТЬ НАД ВТОРОЙ ЧАСТЬЮ СЛАЙДА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04" name="Google Shape;104;p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ПОДУМАТЬ НАД ВТОРОЙ ЧАСТЬЮ СЛАЙДА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11" name="Google Shape;111;p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ПОДУМАТЬ НАД ВТОРОЙ ЧАСТЬЮ СЛАЙДА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18" name="Google Shape;118;p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ПОДУМАТЬ НАД ВТОРОЙ ЧАСТЬЮ СЛАЙДА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подзаголовок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7"/>
          <p:cNvSpPr txBox="1"/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1" name="Google Shape;11;p27"/>
          <p:cNvSpPr txBox="1"/>
          <p:nvPr>
            <p:ph idx="1" type="body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Helvetica Neue"/>
              <a:buNone/>
              <a:defRPr sz="5400"/>
            </a:lvl1pPr>
            <a:lvl2pPr indent="-228600" lvl="1" marL="9144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Helvetica Neue"/>
              <a:buNone/>
              <a:defRPr sz="5400"/>
            </a:lvl2pPr>
            <a:lvl3pPr indent="-228600" lvl="2" marL="1371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Helvetica Neue"/>
              <a:buNone/>
              <a:defRPr sz="5400"/>
            </a:lvl3pPr>
            <a:lvl4pPr indent="-228600" lvl="3" marL="18288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Helvetica Neue"/>
              <a:buNone/>
              <a:defRPr sz="5400"/>
            </a:lvl4pPr>
            <a:lvl5pPr indent="-228600" lvl="4" marL="22860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Helvetica Neue"/>
              <a:buNone/>
              <a:defRPr sz="5400"/>
            </a:lvl5pPr>
            <a:lvl6pPr indent="-371475" lvl="5" marL="27432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6pPr>
            <a:lvl7pPr indent="-371475" lvl="6" marL="32004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7pPr>
            <a:lvl8pPr indent="-371475" lvl="7" marL="36576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8pPr>
            <a:lvl9pPr indent="-371475" lvl="8" marL="41148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9pPr>
          </a:lstStyle>
          <a:p/>
        </p:txBody>
      </p:sp>
      <p:sp>
        <p:nvSpPr>
          <p:cNvPr id="12" name="Google Shape;12;p27"/>
          <p:cNvSpPr txBox="1"/>
          <p:nvPr>
            <p:ph idx="12" type="sldNum"/>
          </p:nvPr>
        </p:nvSpPr>
        <p:spPr>
          <a:xfrm>
            <a:off x="11959031" y="13081000"/>
            <a:ext cx="453239" cy="461059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Цитата">
  <p:cSld name="Цитата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36"/>
          <p:cNvSpPr txBox="1"/>
          <p:nvPr>
            <p:ph idx="1" type="body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Helvetica Neue"/>
              <a:buNone/>
              <a:defRPr i="1" sz="3200"/>
            </a:lvl1pPr>
            <a:lvl2pPr indent="-482600" lvl="1" marL="9144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Helvetica Neue"/>
              <a:buChar char="•"/>
              <a:defRPr i="1" sz="3200"/>
            </a:lvl2pPr>
            <a:lvl3pPr indent="-482600" lvl="2" marL="1371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Helvetica Neue"/>
              <a:buChar char="•"/>
              <a:defRPr i="1" sz="3200"/>
            </a:lvl3pPr>
            <a:lvl4pPr indent="-482600" lvl="3" marL="18288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Helvetica Neue"/>
              <a:buChar char="•"/>
              <a:defRPr i="1" sz="3200"/>
            </a:lvl4pPr>
            <a:lvl5pPr indent="-482600" lvl="4" marL="22860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Helvetica Neue"/>
              <a:buChar char="•"/>
              <a:defRPr i="1" sz="3200"/>
            </a:lvl5pPr>
            <a:lvl6pPr indent="-371475" lvl="5" marL="27432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6pPr>
            <a:lvl7pPr indent="-371475" lvl="6" marL="32004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7pPr>
            <a:lvl8pPr indent="-371475" lvl="7" marL="36576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8pPr>
            <a:lvl9pPr indent="-371475" lvl="8" marL="41148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9pPr>
          </a:lstStyle>
          <a:p/>
        </p:txBody>
      </p:sp>
      <p:sp>
        <p:nvSpPr>
          <p:cNvPr id="48" name="Google Shape;48;p36"/>
          <p:cNvSpPr txBox="1"/>
          <p:nvPr>
            <p:ph idx="2" type="body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>
            <a:lvl1pPr indent="-371475" lvl="0" marL="4572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1pPr>
            <a:lvl2pPr indent="-371475" lvl="1" marL="9144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2pPr>
            <a:lvl3pPr indent="-371475" lvl="2" marL="13716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3pPr>
            <a:lvl4pPr indent="-371475" lvl="3" marL="18288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4pPr>
            <a:lvl5pPr indent="-371475" lvl="4" marL="22860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5pPr>
            <a:lvl6pPr indent="-371475" lvl="5" marL="27432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6pPr>
            <a:lvl7pPr indent="-371475" lvl="6" marL="32004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7pPr>
            <a:lvl8pPr indent="-371475" lvl="7" marL="36576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8pPr>
            <a:lvl9pPr indent="-371475" lvl="8" marL="41148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9pPr>
          </a:lstStyle>
          <a:p/>
        </p:txBody>
      </p:sp>
      <p:sp>
        <p:nvSpPr>
          <p:cNvPr id="49" name="Google Shape;49;p36"/>
          <p:cNvSpPr txBox="1"/>
          <p:nvPr>
            <p:ph idx="12" type="sldNum"/>
          </p:nvPr>
        </p:nvSpPr>
        <p:spPr>
          <a:xfrm>
            <a:off x="11959031" y="13081000"/>
            <a:ext cx="453239" cy="461059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Фото">
  <p:cSld name="Фото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37"/>
          <p:cNvSpPr/>
          <p:nvPr>
            <p:ph idx="2" type="pic"/>
          </p:nvPr>
        </p:nvSpPr>
        <p:spPr>
          <a:xfrm>
            <a:off x="0" y="0"/>
            <a:ext cx="24384000" cy="13716000"/>
          </a:xfrm>
          <a:prstGeom prst="rect">
            <a:avLst/>
          </a:prstGeom>
          <a:noFill/>
          <a:ln>
            <a:noFill/>
          </a:ln>
        </p:spPr>
      </p:sp>
      <p:sp>
        <p:nvSpPr>
          <p:cNvPr id="52" name="Google Shape;52;p37"/>
          <p:cNvSpPr txBox="1"/>
          <p:nvPr>
            <p:ph idx="12" type="sldNum"/>
          </p:nvPr>
        </p:nvSpPr>
        <p:spPr>
          <a:xfrm>
            <a:off x="11959031" y="13081000"/>
            <a:ext cx="453239" cy="461059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">
  <p:cSld name="Пустой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38"/>
          <p:cNvSpPr txBox="1"/>
          <p:nvPr>
            <p:ph idx="12" type="sldNum"/>
          </p:nvPr>
        </p:nvSpPr>
        <p:spPr>
          <a:xfrm>
            <a:off x="11959031" y="13081000"/>
            <a:ext cx="453239" cy="461059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Фото — горизонтально" type="tx">
  <p:cSld name="TITLE_AND_BODY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8"/>
          <p:cNvSpPr/>
          <p:nvPr>
            <p:ph idx="2" type="pic"/>
          </p:nvPr>
        </p:nvSpPr>
        <p:spPr>
          <a:xfrm>
            <a:off x="3125967" y="673100"/>
            <a:ext cx="18135603" cy="8737600"/>
          </a:xfrm>
          <a:prstGeom prst="rect">
            <a:avLst/>
          </a:prstGeom>
          <a:noFill/>
          <a:ln>
            <a:noFill/>
          </a:ln>
        </p:spPr>
      </p:sp>
      <p:sp>
        <p:nvSpPr>
          <p:cNvPr id="15" name="Google Shape;15;p28"/>
          <p:cNvSpPr txBox="1"/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6" name="Google Shape;16;p28"/>
          <p:cNvSpPr txBox="1"/>
          <p:nvPr>
            <p:ph idx="1" type="body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Helvetica Neue"/>
              <a:buNone/>
              <a:defRPr sz="5400"/>
            </a:lvl1pPr>
            <a:lvl2pPr indent="-228600" lvl="1" marL="9144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Helvetica Neue"/>
              <a:buNone/>
              <a:defRPr sz="5400"/>
            </a:lvl2pPr>
            <a:lvl3pPr indent="-228600" lvl="2" marL="1371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Helvetica Neue"/>
              <a:buNone/>
              <a:defRPr sz="5400"/>
            </a:lvl3pPr>
            <a:lvl4pPr indent="-228600" lvl="3" marL="18288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Helvetica Neue"/>
              <a:buNone/>
              <a:defRPr sz="5400"/>
            </a:lvl4pPr>
            <a:lvl5pPr indent="-228600" lvl="4" marL="22860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Helvetica Neue"/>
              <a:buNone/>
              <a:defRPr sz="5400"/>
            </a:lvl5pPr>
            <a:lvl6pPr indent="-371475" lvl="5" marL="27432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6pPr>
            <a:lvl7pPr indent="-371475" lvl="6" marL="32004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7pPr>
            <a:lvl8pPr indent="-371475" lvl="7" marL="36576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8pPr>
            <a:lvl9pPr indent="-371475" lvl="8" marL="41148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9pPr>
          </a:lstStyle>
          <a:p/>
        </p:txBody>
      </p:sp>
      <p:sp>
        <p:nvSpPr>
          <p:cNvPr id="17" name="Google Shape;17;p28"/>
          <p:cNvSpPr txBox="1"/>
          <p:nvPr>
            <p:ph idx="12" type="sldNum"/>
          </p:nvPr>
        </p:nvSpPr>
        <p:spPr>
          <a:xfrm>
            <a:off x="11959031" y="13081000"/>
            <a:ext cx="453239" cy="461059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 — по центру">
  <p:cSld name="Заголовок — по центру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29"/>
          <p:cNvSpPr txBox="1"/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20" name="Google Shape;20;p29"/>
          <p:cNvSpPr txBox="1"/>
          <p:nvPr>
            <p:ph idx="12" type="sldNum"/>
          </p:nvPr>
        </p:nvSpPr>
        <p:spPr>
          <a:xfrm>
            <a:off x="11959031" y="13081000"/>
            <a:ext cx="453239" cy="461059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Фото — вертикально">
  <p:cSld name="Фото — вертикально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0"/>
          <p:cNvSpPr/>
          <p:nvPr>
            <p:ph idx="2" type="pic"/>
          </p:nvPr>
        </p:nvSpPr>
        <p:spPr>
          <a:xfrm>
            <a:off x="13165979" y="952500"/>
            <a:ext cx="9525002" cy="11468100"/>
          </a:xfrm>
          <a:prstGeom prst="rect">
            <a:avLst/>
          </a:prstGeom>
          <a:noFill/>
          <a:ln>
            <a:noFill/>
          </a:ln>
        </p:spPr>
      </p:sp>
      <p:sp>
        <p:nvSpPr>
          <p:cNvPr id="23" name="Google Shape;23;p30"/>
          <p:cNvSpPr txBox="1"/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400"/>
              <a:buFont typeface="Helvetica Neue"/>
              <a:buNone/>
              <a:defRPr sz="8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24" name="Google Shape;24;p30"/>
          <p:cNvSpPr txBox="1"/>
          <p:nvPr>
            <p:ph idx="1" type="body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Helvetica Neue"/>
              <a:buNone/>
              <a:defRPr sz="5400"/>
            </a:lvl1pPr>
            <a:lvl2pPr indent="-228600" lvl="1" marL="9144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Helvetica Neue"/>
              <a:buNone/>
              <a:defRPr sz="5400"/>
            </a:lvl2pPr>
            <a:lvl3pPr indent="-228600" lvl="2" marL="1371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Helvetica Neue"/>
              <a:buNone/>
              <a:defRPr sz="5400"/>
            </a:lvl3pPr>
            <a:lvl4pPr indent="-228600" lvl="3" marL="18288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Helvetica Neue"/>
              <a:buNone/>
              <a:defRPr sz="5400"/>
            </a:lvl4pPr>
            <a:lvl5pPr indent="-228600" lvl="4" marL="22860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Helvetica Neue"/>
              <a:buNone/>
              <a:defRPr sz="5400"/>
            </a:lvl5pPr>
            <a:lvl6pPr indent="-371475" lvl="5" marL="27432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6pPr>
            <a:lvl7pPr indent="-371475" lvl="6" marL="32004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7pPr>
            <a:lvl8pPr indent="-371475" lvl="7" marL="36576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8pPr>
            <a:lvl9pPr indent="-371475" lvl="8" marL="41148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9pPr>
          </a:lstStyle>
          <a:p/>
        </p:txBody>
      </p:sp>
      <p:sp>
        <p:nvSpPr>
          <p:cNvPr id="25" name="Google Shape;25;p30"/>
          <p:cNvSpPr txBox="1"/>
          <p:nvPr>
            <p:ph idx="12" type="sldNum"/>
          </p:nvPr>
        </p:nvSpPr>
        <p:spPr>
          <a:xfrm>
            <a:off x="11959031" y="13081000"/>
            <a:ext cx="453239" cy="461059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 — сверху">
  <p:cSld name="Заголовок — сверху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31"/>
          <p:cNvSpPr txBox="1"/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28" name="Google Shape;28;p31"/>
          <p:cNvSpPr txBox="1"/>
          <p:nvPr>
            <p:ph idx="12" type="sldNum"/>
          </p:nvPr>
        </p:nvSpPr>
        <p:spPr>
          <a:xfrm>
            <a:off x="11959031" y="13081000"/>
            <a:ext cx="453239" cy="461059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пункты">
  <p:cSld name="Заголовок и пункты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32"/>
          <p:cNvSpPr txBox="1"/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31" name="Google Shape;31;p32"/>
          <p:cNvSpPr txBox="1"/>
          <p:nvPr>
            <p:ph idx="1" type="body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>
            <a:lvl1pPr indent="-371475" lvl="0" marL="4572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1pPr>
            <a:lvl2pPr indent="-371475" lvl="1" marL="9144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2pPr>
            <a:lvl3pPr indent="-371475" lvl="2" marL="13716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3pPr>
            <a:lvl4pPr indent="-371475" lvl="3" marL="18288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4pPr>
            <a:lvl5pPr indent="-371475" lvl="4" marL="22860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5pPr>
            <a:lvl6pPr indent="-371475" lvl="5" marL="27432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6pPr>
            <a:lvl7pPr indent="-371475" lvl="6" marL="32004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7pPr>
            <a:lvl8pPr indent="-371475" lvl="7" marL="36576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8pPr>
            <a:lvl9pPr indent="-371475" lvl="8" marL="41148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9pPr>
          </a:lstStyle>
          <a:p/>
        </p:txBody>
      </p:sp>
      <p:sp>
        <p:nvSpPr>
          <p:cNvPr id="32" name="Google Shape;32;p32"/>
          <p:cNvSpPr txBox="1"/>
          <p:nvPr>
            <p:ph idx="12" type="sldNum"/>
          </p:nvPr>
        </p:nvSpPr>
        <p:spPr>
          <a:xfrm>
            <a:off x="11959031" y="13081000"/>
            <a:ext cx="453239" cy="461059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, пункты и фото">
  <p:cSld name="Заголовок, пункты и фото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33"/>
          <p:cNvSpPr/>
          <p:nvPr>
            <p:ph idx="2" type="pic"/>
          </p:nvPr>
        </p:nvSpPr>
        <p:spPr>
          <a:xfrm>
            <a:off x="13169900" y="3149600"/>
            <a:ext cx="9525000" cy="9296400"/>
          </a:xfrm>
          <a:prstGeom prst="rect">
            <a:avLst/>
          </a:prstGeom>
          <a:noFill/>
          <a:ln>
            <a:noFill/>
          </a:ln>
        </p:spPr>
      </p:sp>
      <p:sp>
        <p:nvSpPr>
          <p:cNvPr id="35" name="Google Shape;35;p33"/>
          <p:cNvSpPr txBox="1"/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36" name="Google Shape;36;p33"/>
          <p:cNvSpPr txBox="1"/>
          <p:nvPr>
            <p:ph idx="1" type="body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>
            <a:lvl1pPr indent="-530225" lvl="0" marL="457200" algn="l">
              <a:lnSpc>
                <a:spcPct val="10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4750"/>
              <a:buFont typeface="Helvetica Neue"/>
              <a:buChar char="•"/>
              <a:defRPr sz="3800"/>
            </a:lvl1pPr>
            <a:lvl2pPr indent="-530225" lvl="1" marL="914400" algn="l">
              <a:lnSpc>
                <a:spcPct val="10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4750"/>
              <a:buFont typeface="Helvetica Neue"/>
              <a:buChar char="•"/>
              <a:defRPr sz="3800"/>
            </a:lvl2pPr>
            <a:lvl3pPr indent="-530225" lvl="2" marL="1371600" algn="l">
              <a:lnSpc>
                <a:spcPct val="10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4750"/>
              <a:buFont typeface="Helvetica Neue"/>
              <a:buChar char="•"/>
              <a:defRPr sz="3800"/>
            </a:lvl3pPr>
            <a:lvl4pPr indent="-530225" lvl="3" marL="1828800" algn="l">
              <a:lnSpc>
                <a:spcPct val="10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4750"/>
              <a:buFont typeface="Helvetica Neue"/>
              <a:buChar char="•"/>
              <a:defRPr sz="3800"/>
            </a:lvl4pPr>
            <a:lvl5pPr indent="-530225" lvl="4" marL="2286000" algn="l">
              <a:lnSpc>
                <a:spcPct val="10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4750"/>
              <a:buFont typeface="Helvetica Neue"/>
              <a:buChar char="•"/>
              <a:defRPr sz="3800"/>
            </a:lvl5pPr>
            <a:lvl6pPr indent="-371475" lvl="5" marL="27432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6pPr>
            <a:lvl7pPr indent="-371475" lvl="6" marL="32004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7pPr>
            <a:lvl8pPr indent="-371475" lvl="7" marL="36576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8pPr>
            <a:lvl9pPr indent="-371475" lvl="8" marL="41148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9pPr>
          </a:lstStyle>
          <a:p/>
        </p:txBody>
      </p:sp>
      <p:sp>
        <p:nvSpPr>
          <p:cNvPr id="37" name="Google Shape;37;p33"/>
          <p:cNvSpPr txBox="1"/>
          <p:nvPr>
            <p:ph idx="12" type="sldNum"/>
          </p:nvPr>
        </p:nvSpPr>
        <p:spPr>
          <a:xfrm>
            <a:off x="11959031" y="13081000"/>
            <a:ext cx="453239" cy="461059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нкты">
  <p:cSld name="Пункты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34"/>
          <p:cNvSpPr txBox="1"/>
          <p:nvPr>
            <p:ph idx="1" type="body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>
            <a:lvl1pPr indent="-371475" lvl="0" marL="4572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1pPr>
            <a:lvl2pPr indent="-371475" lvl="1" marL="9144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2pPr>
            <a:lvl3pPr indent="-371475" lvl="2" marL="13716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3pPr>
            <a:lvl4pPr indent="-371475" lvl="3" marL="18288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4pPr>
            <a:lvl5pPr indent="-371475" lvl="4" marL="22860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5pPr>
            <a:lvl6pPr indent="-371475" lvl="5" marL="27432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6pPr>
            <a:lvl7pPr indent="-371475" lvl="6" marL="32004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7pPr>
            <a:lvl8pPr indent="-371475" lvl="7" marL="36576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8pPr>
            <a:lvl9pPr indent="-371475" lvl="8" marL="41148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9pPr>
          </a:lstStyle>
          <a:p/>
        </p:txBody>
      </p:sp>
      <p:sp>
        <p:nvSpPr>
          <p:cNvPr id="40" name="Google Shape;40;p34"/>
          <p:cNvSpPr txBox="1"/>
          <p:nvPr>
            <p:ph idx="12" type="sldNum"/>
          </p:nvPr>
        </p:nvSpPr>
        <p:spPr>
          <a:xfrm>
            <a:off x="11959031" y="13081000"/>
            <a:ext cx="453239" cy="461059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Фото — 3 шт.">
  <p:cSld name="Фото — 3 шт.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35"/>
          <p:cNvSpPr/>
          <p:nvPr>
            <p:ph idx="2" type="pic"/>
          </p:nvPr>
        </p:nvSpPr>
        <p:spPr>
          <a:xfrm>
            <a:off x="15760700" y="7048500"/>
            <a:ext cx="7404100" cy="5549900"/>
          </a:xfrm>
          <a:prstGeom prst="rect">
            <a:avLst/>
          </a:prstGeom>
          <a:noFill/>
          <a:ln>
            <a:noFill/>
          </a:ln>
        </p:spPr>
      </p:sp>
      <p:sp>
        <p:nvSpPr>
          <p:cNvPr id="43" name="Google Shape;43;p35"/>
          <p:cNvSpPr/>
          <p:nvPr>
            <p:ph idx="3" type="pic"/>
          </p:nvPr>
        </p:nvSpPr>
        <p:spPr>
          <a:xfrm>
            <a:off x="15760700" y="1130300"/>
            <a:ext cx="7404100" cy="5549900"/>
          </a:xfrm>
          <a:prstGeom prst="rect">
            <a:avLst/>
          </a:prstGeom>
          <a:noFill/>
          <a:ln>
            <a:noFill/>
          </a:ln>
        </p:spPr>
      </p:sp>
      <p:sp>
        <p:nvSpPr>
          <p:cNvPr id="44" name="Google Shape;44;p35"/>
          <p:cNvSpPr/>
          <p:nvPr>
            <p:ph idx="4" type="pic"/>
          </p:nvPr>
        </p:nvSpPr>
        <p:spPr>
          <a:xfrm>
            <a:off x="1206500" y="1130300"/>
            <a:ext cx="14173200" cy="11468100"/>
          </a:xfrm>
          <a:prstGeom prst="rect">
            <a:avLst/>
          </a:prstGeom>
          <a:noFill/>
          <a:ln>
            <a:noFill/>
          </a:ln>
        </p:spPr>
      </p:sp>
      <p:sp>
        <p:nvSpPr>
          <p:cNvPr id="45" name="Google Shape;45;p35"/>
          <p:cNvSpPr txBox="1"/>
          <p:nvPr>
            <p:ph idx="12" type="sldNum"/>
          </p:nvPr>
        </p:nvSpPr>
        <p:spPr>
          <a:xfrm>
            <a:off x="11959031" y="13081000"/>
            <a:ext cx="453239" cy="461059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6"/>
          <p:cNvSpPr txBox="1"/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00"/>
              <a:buFont typeface="Helvetica Neue"/>
              <a:buNone/>
              <a:defRPr b="0" i="0" sz="11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00"/>
              <a:buFont typeface="Helvetica Neue"/>
              <a:buNone/>
              <a:defRPr b="0" i="0" sz="11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00"/>
              <a:buFont typeface="Helvetica Neue"/>
              <a:buNone/>
              <a:defRPr b="0" i="0" sz="11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00"/>
              <a:buFont typeface="Helvetica Neue"/>
              <a:buNone/>
              <a:defRPr b="0" i="0" sz="11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00"/>
              <a:buFont typeface="Helvetica Neue"/>
              <a:buNone/>
              <a:defRPr b="0" i="0" sz="11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00"/>
              <a:buFont typeface="Helvetica Neue"/>
              <a:buNone/>
              <a:defRPr b="0" i="0" sz="11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00"/>
              <a:buFont typeface="Helvetica Neue"/>
              <a:buNone/>
              <a:defRPr b="0" i="0" sz="11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00"/>
              <a:buFont typeface="Helvetica Neue"/>
              <a:buNone/>
              <a:defRPr b="0" i="0" sz="11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00"/>
              <a:buFont typeface="Helvetica Neue"/>
              <a:buNone/>
              <a:defRPr b="0" i="0" sz="11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7" name="Google Shape;7;p26"/>
          <p:cNvSpPr txBox="1"/>
          <p:nvPr>
            <p:ph idx="1" type="body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>
            <a:lvl1pPr indent="-609600" lvl="0" marL="457200" marR="0" rtl="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609600" lvl="1" marL="914400" marR="0" rtl="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609600" lvl="2" marL="1371600" marR="0" rtl="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609600" lvl="3" marL="1828800" marR="0" rtl="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609600" lvl="4" marL="2286000" marR="0" rtl="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609600" lvl="5" marL="2743200" marR="0" rtl="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609600" lvl="6" marL="3200400" marR="0" rtl="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609600" lvl="7" marL="3657600" marR="0" rtl="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609600" lvl="8" marL="4114800" marR="0" rtl="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8" name="Google Shape;8;p26"/>
          <p:cNvSpPr txBox="1"/>
          <p:nvPr>
            <p:ph idx="12" type="sldNum"/>
          </p:nvPr>
        </p:nvSpPr>
        <p:spPr>
          <a:xfrm>
            <a:off x="11959031" y="13081000"/>
            <a:ext cx="453239" cy="461059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sp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i="0" sz="24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i="0" sz="24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i="0" sz="24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i="0" sz="24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i="0" sz="24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i="0" sz="24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i="0" sz="24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i="0" sz="24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b="0" i="0" sz="24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jpg"/><Relationship Id="rId4" Type="http://schemas.openxmlformats.org/officeDocument/2006/relationships/hyperlink" Target="https://drive.google.com/file/d/0B4weJXAZMIILRDdhcEJLOGJyUHc/view?usp=sharing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jpg"/><Relationship Id="rId4" Type="http://schemas.openxmlformats.org/officeDocument/2006/relationships/image" Target="../media/image11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jpg"/><Relationship Id="rId4" Type="http://schemas.openxmlformats.org/officeDocument/2006/relationships/image" Target="../media/image1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0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0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0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0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0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0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jpg"/><Relationship Id="rId4" Type="http://schemas.openxmlformats.org/officeDocument/2006/relationships/image" Target="../media/image9.png"/><Relationship Id="rId5" Type="http://schemas.openxmlformats.org/officeDocument/2006/relationships/image" Target="../media/image2.jpg"/><Relationship Id="rId6" Type="http://schemas.openxmlformats.org/officeDocument/2006/relationships/image" Target="../media/image4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0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0.jpg"/><Relationship Id="rId4" Type="http://schemas.openxmlformats.org/officeDocument/2006/relationships/image" Target="../media/image20.jpg"/><Relationship Id="rId5" Type="http://schemas.openxmlformats.org/officeDocument/2006/relationships/image" Target="../media/image18.jpg"/><Relationship Id="rId6" Type="http://schemas.openxmlformats.org/officeDocument/2006/relationships/image" Target="../media/image15.png"/><Relationship Id="rId7" Type="http://schemas.openxmlformats.org/officeDocument/2006/relationships/image" Target="../media/image13.png"/><Relationship Id="rId8" Type="http://schemas.openxmlformats.org/officeDocument/2006/relationships/image" Target="../media/image19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0.jpg"/><Relationship Id="rId4" Type="http://schemas.openxmlformats.org/officeDocument/2006/relationships/hyperlink" Target="https://olymp.msal.ru/" TargetMode="External"/><Relationship Id="rId5" Type="http://schemas.openxmlformats.org/officeDocument/2006/relationships/image" Target="../media/image14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0.jpg"/><Relationship Id="rId4" Type="http://schemas.openxmlformats.org/officeDocument/2006/relationships/hyperlink" Target="https://abitur.cbias.ru/" TargetMode="External"/><Relationship Id="rId5" Type="http://schemas.openxmlformats.org/officeDocument/2006/relationships/hyperlink" Target="https://www.profi-job.ru/testings/269" TargetMode="Externa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0.jpg"/><Relationship Id="rId4" Type="http://schemas.openxmlformats.org/officeDocument/2006/relationships/image" Target="../media/image16.jpg"/><Relationship Id="rId5" Type="http://schemas.openxmlformats.org/officeDocument/2006/relationships/image" Target="../media/image17.jp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0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jpg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jpg"/><Relationship Id="rId4" Type="http://schemas.openxmlformats.org/officeDocument/2006/relationships/image" Target="../media/image1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jpg"/><Relationship Id="rId4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jpg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oogle Shape;59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089" y="856"/>
            <a:ext cx="24382478" cy="13715144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"/>
          <p:cNvSpPr txBox="1"/>
          <p:nvPr/>
        </p:nvSpPr>
        <p:spPr>
          <a:xfrm>
            <a:off x="-1" y="4874876"/>
            <a:ext cx="24384001" cy="8874224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Helvetica Neue"/>
              <a:buNone/>
            </a:pPr>
            <a:r>
              <a:t/>
            </a:r>
            <a:endParaRPr b="1" i="0" sz="72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Font typeface="Helvetica Neue"/>
              <a:buNone/>
            </a:pPr>
            <a:r>
              <a:rPr b="1" i="0" lang="ru-RU" sz="72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Волго-Вятский институт (филиал) Московского государственного юридического университета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Font typeface="Helvetica Neue"/>
              <a:buNone/>
            </a:pPr>
            <a:r>
              <a:rPr b="1" i="0" lang="ru-RU" sz="72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имени О.Е. Кутафина (МГЮА)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Helvetica Neue"/>
              <a:buNone/>
            </a:pPr>
            <a:r>
              <a:t/>
            </a:r>
            <a:endParaRPr b="1" i="0" sz="7200" u="none" cap="none" strike="noStrik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Helvetica Neue"/>
              <a:buNone/>
            </a:pPr>
            <a:r>
              <a:t/>
            </a:r>
            <a:endParaRPr b="1" i="0" sz="6000" u="none" cap="none" strike="noStrik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Helvetica Neue"/>
              <a:buNone/>
            </a:pPr>
            <a:r>
              <a:t/>
            </a:r>
            <a:endParaRPr b="1" i="0" sz="48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Helvetica Neue"/>
              <a:buNone/>
            </a:pPr>
            <a:r>
              <a:t/>
            </a:r>
            <a:endParaRPr b="1" i="0" sz="72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None/>
            </a:pPr>
            <a:r>
              <a:t/>
            </a:r>
            <a:endParaRPr b="0" i="0" sz="30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aashmileva\Desktop\DEN_ROS_STUDE\Слайд1.JPG" id="127" name="Google Shape;127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022" y="-29818"/>
            <a:ext cx="24384001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10"/>
          <p:cNvSpPr txBox="1"/>
          <p:nvPr/>
        </p:nvSpPr>
        <p:spPr>
          <a:xfrm>
            <a:off x="5495256" y="1684459"/>
            <a:ext cx="13753528" cy="1333698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Helvetica Neue"/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Основные нормативно-правовые акты, регулирующие приемную кампанию 2023</a:t>
            </a:r>
            <a:endParaRPr b="1" i="0" sz="4000" u="none" cap="none" strike="noStrik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29" name="Google Shape;129;p10"/>
          <p:cNvSpPr txBox="1"/>
          <p:nvPr/>
        </p:nvSpPr>
        <p:spPr>
          <a:xfrm>
            <a:off x="1102768" y="4053989"/>
            <a:ext cx="22178464" cy="8966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Times New Roman"/>
              <a:buNone/>
            </a:pPr>
            <a:r>
              <a:rPr b="0" i="0" lang="ru-RU" sz="4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 Федеральный закон Российской Федерации от 29 декабря 2012 г. N 273-ФЗ «Об образовании в Российской Федерации». </a:t>
            </a:r>
            <a:br>
              <a:rPr b="0" i="0" lang="ru-RU" sz="4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0" i="0" lang="ru-RU" sz="4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 Порядок приема на обучение по образовательным программам высшего образования, утвержденным приказом Министерства образования и науки Российской Федерации от 21 августа 2020 г. №1076</a:t>
            </a:r>
            <a:br>
              <a:rPr b="0" i="0" lang="ru-RU" sz="4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0" i="0" lang="ru-RU" sz="4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3. Правила приема в ФГБОУ ВО «Московский государственный юридический университет имени О.Е.Кутафина (МГЮА)» по образовательным программам высшего образования – программе бакалавриата, программам специалитета, программам магистратуры </a:t>
            </a:r>
            <a:r>
              <a:rPr b="1" i="0" lang="ru-RU" sz="4800" u="sng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(утверждены приказом ректора Университета имени О.Е. Кутафина от 31.10.2022 г. № 431)</a:t>
            </a:r>
            <a:r>
              <a:rPr b="1" i="0" lang="ru-RU" sz="4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Особо выделены правила приема в Волго-Вятский институт (филиал) Университета имени О.Е. Кутафина (МГЮА) (стр. 44-45)</a:t>
            </a:r>
            <a:endParaRPr b="0" i="0" sz="4800" u="none" cap="none" strike="noStrike">
              <a:solidFill>
                <a:srgbClr val="0020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aashmileva\Desktop\DEN_ROS_STUDE\Слайд1.JPG" id="134" name="Google Shape;134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150345"/>
            <a:ext cx="24384001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11"/>
          <p:cNvSpPr txBox="1"/>
          <p:nvPr/>
        </p:nvSpPr>
        <p:spPr>
          <a:xfrm>
            <a:off x="5495256" y="1684459"/>
            <a:ext cx="13033448" cy="1333698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Helvetica Neue"/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Сроки предоставления документов в 2023 году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Helvetica Neue"/>
              <a:buNone/>
            </a:pPr>
            <a:r>
              <a:rPr b="1" i="1" lang="ru-RU" sz="4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(на все направления подготовки)</a:t>
            </a:r>
            <a:endParaRPr b="0" i="1" sz="4000" u="none" cap="none" strike="noStrik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36" name="Google Shape;136;p11"/>
          <p:cNvSpPr txBox="1"/>
          <p:nvPr/>
        </p:nvSpPr>
        <p:spPr>
          <a:xfrm>
            <a:off x="2326904" y="8328362"/>
            <a:ext cx="19730192" cy="779701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Helvetica Neue"/>
              <a:buNone/>
            </a:pPr>
            <a:r>
              <a:t/>
            </a:r>
            <a:endParaRPr b="0" i="0" sz="4400" u="none" cap="none" strike="noStrike">
              <a:solidFill>
                <a:srgbClr val="0020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37" name="Google Shape;137;p11"/>
          <p:cNvSpPr txBox="1"/>
          <p:nvPr/>
        </p:nvSpPr>
        <p:spPr>
          <a:xfrm>
            <a:off x="598711" y="4049688"/>
            <a:ext cx="10130479" cy="8928992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Autofit/>
          </a:bodyPr>
          <a:lstStyle/>
          <a:p>
            <a:pPr indent="-30480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Noto Sans Symbols"/>
              <a:buChar char="►"/>
            </a:pPr>
            <a:r>
              <a:rPr b="1" i="0" lang="ru-RU" sz="4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20 июня – 25 июля</a:t>
            </a:r>
            <a:r>
              <a:rPr b="1" i="0" lang="ru-RU" sz="4800" u="none" cap="none" strike="noStrike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0" i="0" lang="ru-RU" sz="4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(очная, форма обучения, при наличии результатов ЕГЭ на </a:t>
            </a:r>
            <a:r>
              <a:rPr b="1" i="0" lang="ru-RU" sz="4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бюджетную основу</a:t>
            </a:r>
            <a:r>
              <a:rPr b="0" i="0" lang="ru-RU" sz="4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);</a:t>
            </a:r>
            <a:br>
              <a:rPr b="0" i="0" lang="ru-RU" sz="4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1" i="0" lang="ru-RU" sz="4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20 июня – 12 июля</a:t>
            </a:r>
            <a:r>
              <a:rPr b="1" i="0" lang="ru-RU" sz="4800" u="none" cap="none" strike="noStrike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0" i="0" lang="ru-RU" sz="4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(очная, очно-заочная, заочная формы обучения, при сдаче испытаний, проводимых в институте самостоятельно)</a:t>
            </a:r>
            <a:endParaRPr/>
          </a:p>
          <a:p>
            <a:pPr indent="-30480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Noto Sans Symbols"/>
              <a:buChar char="►"/>
            </a:pPr>
            <a:r>
              <a:rPr b="1" i="0" lang="ru-RU" sz="4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20 июня – 20 августа</a:t>
            </a:r>
            <a:r>
              <a:rPr b="1" i="0" lang="ru-RU" sz="4800" u="none" cap="none" strike="noStrike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0" i="0" lang="ru-RU" sz="4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(очная, очно-заочная, форма обучения платная основа). </a:t>
            </a:r>
            <a:endParaRPr b="0" i="0" sz="48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Noto Sans Symbols"/>
              <a:buChar char="►"/>
            </a:pPr>
            <a:r>
              <a:rPr b="1" i="0" lang="ru-RU" sz="4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20 июня – 15 августа </a:t>
            </a:r>
            <a:r>
              <a:rPr b="0" i="0" lang="ru-RU" sz="4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(очная форма </a:t>
            </a:r>
            <a:r>
              <a:rPr b="1" i="0" lang="ru-RU" sz="4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СПО </a:t>
            </a:r>
            <a:r>
              <a:rPr b="0" i="0" lang="ru-RU" sz="4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 базе 11 классов). При наличии вакантных мест до 25 ноября</a:t>
            </a:r>
            <a:endParaRPr b="0" i="0" sz="48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138" name="Google Shape;138;p11"/>
          <p:cNvPicPr preferRelativeResize="0"/>
          <p:nvPr/>
        </p:nvPicPr>
        <p:blipFill rotWithShape="1">
          <a:blip r:embed="rId4">
            <a:alphaModFix/>
          </a:blip>
          <a:srcRect b="0" l="5241" r="14414" t="0"/>
          <a:stretch/>
        </p:blipFill>
        <p:spPr>
          <a:xfrm>
            <a:off x="12820040" y="3410856"/>
            <a:ext cx="8136904" cy="4680877"/>
          </a:xfrm>
          <a:prstGeom prst="rect">
            <a:avLst/>
          </a:prstGeom>
          <a:solidFill>
            <a:srgbClr val="ECECEC"/>
          </a:solidFill>
          <a:ln cap="sq" cmpd="sng" w="889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5000" rotWithShape="0" algn="tl" dir="5400000" dist="18000">
              <a:srgbClr val="000000">
                <a:alpha val="40000"/>
              </a:srgbClr>
            </a:outerShdw>
          </a:effectLst>
        </p:spPr>
      </p:pic>
      <p:sp>
        <p:nvSpPr>
          <p:cNvPr id="139" name="Google Shape;139;p11"/>
          <p:cNvSpPr/>
          <p:nvPr/>
        </p:nvSpPr>
        <p:spPr>
          <a:xfrm>
            <a:off x="12011979" y="8643618"/>
            <a:ext cx="11773309" cy="43350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1" marL="74295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Noto Sans Symbols"/>
              <a:buNone/>
            </a:pPr>
            <a:r>
              <a:rPr b="0" i="0" lang="ru-RU" sz="5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Документы для поступления:</a:t>
            </a:r>
            <a:endParaRPr/>
          </a:p>
          <a:p>
            <a:pPr indent="-285750" lvl="1" marL="742950" marR="0" rtl="0" algn="l">
              <a:lnSpc>
                <a:spcPct val="80000"/>
              </a:lnSpc>
              <a:spcBef>
                <a:spcPts val="108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Noto Sans Symbols"/>
              <a:buNone/>
            </a:pPr>
            <a:r>
              <a:rPr b="0" i="0" lang="ru-RU" sz="5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 Документ об образовании;</a:t>
            </a:r>
            <a:endParaRPr/>
          </a:p>
          <a:p>
            <a:pPr indent="-285750" lvl="1" marL="742950" marR="0" rtl="0" algn="l">
              <a:lnSpc>
                <a:spcPct val="80000"/>
              </a:lnSpc>
              <a:spcBef>
                <a:spcPts val="108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Noto Sans Symbols"/>
              <a:buNone/>
            </a:pPr>
            <a:r>
              <a:rPr b="0" i="0" lang="ru-RU" sz="5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 Документ удостоверяющий личность;</a:t>
            </a:r>
            <a:endParaRPr/>
          </a:p>
          <a:p>
            <a:pPr indent="-285750" lvl="1" marL="742950" marR="0" rtl="0" algn="l">
              <a:lnSpc>
                <a:spcPct val="80000"/>
              </a:lnSpc>
              <a:spcBef>
                <a:spcPts val="108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Noto Sans Symbols"/>
              <a:buNone/>
            </a:pPr>
            <a:r>
              <a:rPr b="0" i="0" lang="ru-RU" sz="5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3. Заявление с выбором направления и формы обучения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aashmileva\Desktop\DEN_ROS_STUDE\Слайд1.JPG" id="144" name="Google Shape;144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24384001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12"/>
          <p:cNvSpPr txBox="1"/>
          <p:nvPr/>
        </p:nvSpPr>
        <p:spPr>
          <a:xfrm>
            <a:off x="526703" y="3689648"/>
            <a:ext cx="17935361" cy="972108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Autofit/>
          </a:bodyPr>
          <a:lstStyle/>
          <a:p>
            <a:pPr indent="-33020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Noto Sans Symbols"/>
              <a:buChar char="►"/>
            </a:pPr>
            <a:r>
              <a:rPr b="0" i="0" lang="ru-RU" sz="5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документы представляются абитуриентом </a:t>
            </a:r>
            <a:r>
              <a:rPr b="1" i="0" lang="ru-RU" sz="5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лично, </a:t>
            </a:r>
            <a:r>
              <a:rPr b="0" i="0" lang="ru-RU" sz="5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направляются </a:t>
            </a:r>
            <a:r>
              <a:rPr b="1" i="0" lang="ru-RU" sz="5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 почте </a:t>
            </a:r>
            <a:r>
              <a:rPr b="0" i="0" lang="ru-RU" sz="5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или</a:t>
            </a:r>
            <a:r>
              <a:rPr b="1" i="0" lang="ru-RU" sz="5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 электронной форме </a:t>
            </a:r>
            <a:r>
              <a:rPr b="0" i="0" lang="ru-RU" sz="5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(с 20 июня через личный кабинет абитуриента: msal.me/enrollee2023 или «Супер сервис»);</a:t>
            </a:r>
            <a:endParaRPr/>
          </a:p>
          <a:p>
            <a:pPr indent="-33020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Noto Sans Symbols"/>
              <a:buChar char="►"/>
            </a:pPr>
            <a:r>
              <a:rPr b="0" i="0" lang="ru-RU" sz="5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абитуриенты вправе подать документы </a:t>
            </a:r>
            <a:r>
              <a:rPr b="1" i="0" lang="ru-RU" sz="5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не более чем в пять организаций высшего образования</a:t>
            </a:r>
            <a:r>
              <a:rPr b="0" i="0" lang="ru-RU" sz="5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/>
          </a:p>
          <a:p>
            <a:pPr indent="-33020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Noto Sans Symbols"/>
              <a:buChar char="►"/>
            </a:pPr>
            <a:r>
              <a:rPr b="1" i="0" lang="ru-RU" sz="5200" u="sng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весь пакет документов</a:t>
            </a:r>
            <a:r>
              <a:rPr b="0" i="0" lang="ru-RU" sz="5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подаётся </a:t>
            </a:r>
            <a:r>
              <a:rPr b="1" i="0" lang="ru-RU" sz="5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одновременно</a:t>
            </a:r>
            <a:r>
              <a:rPr b="0" i="0" lang="ru-RU" sz="5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/>
          </a:p>
          <a:p>
            <a:pPr indent="-33020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Noto Sans Symbols"/>
              <a:buChar char="►"/>
            </a:pPr>
            <a:r>
              <a:rPr b="0" i="0" lang="ru-RU" sz="5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абитуриент вправе подать заявление одновременно на очную, очно-заочную, заочную формы обучения, а также одновременно на бюджетные места и места по договорам с оплатой стоимости обучения,</a:t>
            </a:r>
            <a:r>
              <a:rPr b="1" i="0" lang="ru-RU" sz="5200" u="sng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но не более чем на три направления подготовки</a:t>
            </a:r>
            <a:endParaRPr/>
          </a:p>
        </p:txBody>
      </p:sp>
      <p:pic>
        <p:nvPicPr>
          <p:cNvPr descr="pochta2" id="146" name="Google Shape;146;p12"/>
          <p:cNvPicPr preferRelativeResize="0"/>
          <p:nvPr/>
        </p:nvPicPr>
        <p:blipFill rotWithShape="1">
          <a:blip r:embed="rId4">
            <a:alphaModFix/>
          </a:blip>
          <a:srcRect b="0" l="0" r="20000" t="0"/>
          <a:stretch/>
        </p:blipFill>
        <p:spPr>
          <a:xfrm>
            <a:off x="19104768" y="8148737"/>
            <a:ext cx="4636530" cy="4779242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12"/>
          <p:cNvSpPr txBox="1"/>
          <p:nvPr/>
        </p:nvSpPr>
        <p:spPr>
          <a:xfrm>
            <a:off x="5495256" y="1684459"/>
            <a:ext cx="13033448" cy="1333698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Helvetica Neue"/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Порядок предоставления документов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Helvetica Neue"/>
              <a:buNone/>
            </a:pPr>
            <a:r>
              <a:rPr b="1" i="1" lang="ru-RU" sz="4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(на все направления подготовки)</a:t>
            </a:r>
            <a:endParaRPr b="0" i="1" sz="4000" u="none" cap="none" strike="noStrik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aashmileva\Desktop\DEN_ROS_STUDE\Слайд1.JPG" id="152" name="Google Shape;152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24384001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13"/>
          <p:cNvSpPr txBox="1"/>
          <p:nvPr/>
        </p:nvSpPr>
        <p:spPr>
          <a:xfrm>
            <a:off x="526703" y="3689648"/>
            <a:ext cx="17935361" cy="972108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</a:pPr>
            <a:r>
              <a:t/>
            </a:r>
            <a:endParaRPr b="1" i="0" sz="5200" u="sng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4" name="Google Shape;154;p13"/>
          <p:cNvSpPr txBox="1"/>
          <p:nvPr/>
        </p:nvSpPr>
        <p:spPr>
          <a:xfrm>
            <a:off x="5495256" y="1684459"/>
            <a:ext cx="13033448" cy="1333698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Helvetica Neue"/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Порядок предоставления документов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Helvetica Neue"/>
              <a:buNone/>
            </a:pPr>
            <a:r>
              <a:rPr b="1" i="1" lang="ru-RU" sz="4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(на все направления подготовки)</a:t>
            </a:r>
            <a:endParaRPr b="0" i="1" sz="4000" u="none" cap="none" strike="noStrik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55" name="Google Shape;155;p13"/>
          <p:cNvSpPr txBox="1"/>
          <p:nvPr/>
        </p:nvSpPr>
        <p:spPr>
          <a:xfrm>
            <a:off x="441679" y="3689649"/>
            <a:ext cx="10107154" cy="5616624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 fontScale="25000" lnSpcReduction="20000"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349"/>
              <a:buFont typeface="Times New Roman"/>
              <a:buNone/>
            </a:pPr>
            <a:r>
              <a:rPr b="0" i="0" lang="ru-RU" sz="17357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 поступлении на базе среднего общего образования принимаются результаты ЕГЭ (201</a:t>
            </a:r>
            <a:r>
              <a:rPr lang="ru-RU" sz="17357">
                <a:latin typeface="Times New Roman"/>
                <a:ea typeface="Times New Roman"/>
                <a:cs typeface="Times New Roman"/>
                <a:sym typeface="Times New Roman"/>
              </a:rPr>
              <a:t>9</a:t>
            </a:r>
            <a:r>
              <a:rPr b="0" i="0" lang="ru-RU" sz="17357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20</a:t>
            </a:r>
            <a:r>
              <a:rPr lang="ru-RU" sz="17357">
                <a:latin typeface="Times New Roman"/>
                <a:ea typeface="Times New Roman"/>
                <a:cs typeface="Times New Roman"/>
                <a:sym typeface="Times New Roman"/>
              </a:rPr>
              <a:t>20</a:t>
            </a:r>
            <a:r>
              <a:rPr b="0" i="0" lang="ru-RU" sz="17357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202</a:t>
            </a:r>
            <a:r>
              <a:rPr lang="ru-RU" sz="17357"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r>
              <a:rPr b="0" i="0" lang="ru-RU" sz="17357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202</a:t>
            </a:r>
            <a:r>
              <a:rPr lang="ru-RU" sz="17357"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b="0" i="0" lang="ru-RU" sz="17357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и 202</a:t>
            </a:r>
            <a:r>
              <a:rPr lang="ru-RU" sz="17357">
                <a:latin typeface="Times New Roman"/>
                <a:ea typeface="Times New Roman"/>
                <a:cs typeface="Times New Roman"/>
                <a:sym typeface="Times New Roman"/>
              </a:rPr>
              <a:t>3</a:t>
            </a:r>
            <a:r>
              <a:rPr b="0" i="0" lang="ru-RU" sz="17357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г.), </a:t>
            </a:r>
            <a:endParaRPr sz="14357"/>
          </a:p>
          <a:p>
            <a:pPr indent="0" lvl="1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349"/>
              <a:buFont typeface="Times New Roman"/>
              <a:buNone/>
            </a:pPr>
            <a:r>
              <a:rPr b="0" i="0" lang="ru-RU" sz="17357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 дисциплинам: </a:t>
            </a:r>
            <a:endParaRPr sz="14357"/>
          </a:p>
          <a:p>
            <a:pPr indent="-358096" lvl="1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►"/>
            </a:pPr>
            <a:r>
              <a:rPr b="1" i="0" lang="ru-RU" sz="22557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Обществознание – 45 баллов</a:t>
            </a:r>
            <a:endParaRPr sz="19557"/>
          </a:p>
          <a:p>
            <a:pPr indent="-358096" lvl="1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►"/>
            </a:pPr>
            <a:r>
              <a:rPr b="1" i="0" lang="ru-RU" sz="22557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История или иностранный язык – 35 баллов</a:t>
            </a:r>
            <a:endParaRPr sz="19557"/>
          </a:p>
          <a:p>
            <a:pPr indent="-358096" lvl="1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►"/>
            </a:pPr>
            <a:r>
              <a:rPr b="1" i="0" lang="ru-RU" sz="22557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Русский язык – 40 баллов</a:t>
            </a:r>
            <a:endParaRPr sz="19557"/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Helvetica Neue"/>
              <a:buNone/>
            </a:pPr>
            <a:r>
              <a:t/>
            </a:r>
            <a:endParaRPr b="0" i="0" sz="52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Helvetica Neue"/>
              <a:buNone/>
            </a:pPr>
            <a:r>
              <a:t/>
            </a:r>
            <a:endParaRPr b="0" i="0" sz="52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Helvetica Neue"/>
              <a:buNone/>
            </a:pPr>
            <a:r>
              <a:t/>
            </a:r>
            <a:endParaRPr b="0" i="0" sz="52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Helvetica Neue"/>
              <a:buNone/>
            </a:pPr>
            <a:r>
              <a:t/>
            </a:r>
            <a:endParaRPr b="0" i="0" sz="52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Helvetica Neue"/>
              <a:buNone/>
            </a:pPr>
            <a:r>
              <a:t/>
            </a:r>
            <a:endParaRPr b="1" i="0" sz="2200" u="sng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Helvetica Neue"/>
              <a:buNone/>
            </a:pPr>
            <a:r>
              <a:t/>
            </a:r>
            <a:endParaRPr b="0" i="0" sz="33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6" name="Google Shape;156;p13"/>
          <p:cNvSpPr txBox="1"/>
          <p:nvPr/>
        </p:nvSpPr>
        <p:spPr>
          <a:xfrm>
            <a:off x="11399912" y="3384376"/>
            <a:ext cx="12601400" cy="59218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20"/>
              <a:buFont typeface="Arial"/>
              <a:buNone/>
            </a:pPr>
            <a:r>
              <a:rPr b="0" i="0" lang="ru-RU" sz="4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 поступлении на базе среднего профессионального образования результаты общеобразовательных вступительных испытаний, по дисциплинам: </a:t>
            </a:r>
            <a:endParaRPr/>
          </a:p>
          <a:p>
            <a:pPr indent="-279400" lvl="1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Noto Sans Symbols"/>
              <a:buChar char="►"/>
            </a:pPr>
            <a:r>
              <a:rPr b="1" i="0" lang="ru-RU" sz="4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Основы государства и права – 45 баллов</a:t>
            </a:r>
            <a:endParaRPr/>
          </a:p>
          <a:p>
            <a:pPr indent="-279400" lvl="1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Noto Sans Symbols"/>
              <a:buChar char="►"/>
            </a:pPr>
            <a:r>
              <a:rPr b="1" i="0" lang="ru-RU" sz="4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История государства и права России или иностранный язык в сфере юриспруденции – 35 баллов</a:t>
            </a:r>
            <a:endParaRPr/>
          </a:p>
          <a:p>
            <a:pPr indent="-279400" lvl="1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Noto Sans Symbols"/>
              <a:buChar char="►"/>
            </a:pPr>
            <a:r>
              <a:rPr b="1" i="0" lang="ru-RU" sz="4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Русский язык – 40 баллов</a:t>
            </a:r>
            <a:endParaRPr/>
          </a:p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80"/>
              <a:buFont typeface="Arial"/>
              <a:buNone/>
            </a:pPr>
            <a:r>
              <a:t/>
            </a:r>
            <a:endParaRPr b="0" i="0" sz="61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80"/>
              <a:buFont typeface="Arial"/>
              <a:buNone/>
            </a:pPr>
            <a:r>
              <a:t/>
            </a:r>
            <a:endParaRPr b="0" i="0" sz="61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t/>
            </a:r>
            <a:endParaRPr b="0" i="1" sz="20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7" name="Google Shape;157;p13"/>
          <p:cNvSpPr txBox="1"/>
          <p:nvPr/>
        </p:nvSpPr>
        <p:spPr>
          <a:xfrm>
            <a:off x="666727" y="9596221"/>
            <a:ext cx="23335124" cy="38145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40"/>
              <a:buFont typeface="Noto Sans Symbols"/>
              <a:buNone/>
            </a:pPr>
            <a:r>
              <a:rPr b="0" i="0" lang="ru-RU" sz="4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 поступлении на обучение по программам </a:t>
            </a:r>
            <a:r>
              <a:rPr b="1" i="0" lang="ru-RU" sz="4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среднего профессионального образования:</a:t>
            </a:r>
            <a:endParaRPr/>
          </a:p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40"/>
              <a:buFont typeface="Arial"/>
              <a:buChar char="-"/>
            </a:pPr>
            <a:r>
              <a:rPr b="0" i="0" lang="ru-RU" sz="4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вступительных испытаний нет </a:t>
            </a:r>
            <a:r>
              <a:rPr b="1" i="0" lang="ru-RU" sz="4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(результаты ЕГЭ, ОГЭ не учитываются);</a:t>
            </a:r>
            <a:endParaRPr/>
          </a:p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40"/>
              <a:buFont typeface="Arial"/>
              <a:buChar char="-"/>
            </a:pPr>
            <a:r>
              <a:rPr b="0" i="0" lang="ru-RU" sz="4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учитывается средний балл документа об образовании </a:t>
            </a:r>
            <a:r>
              <a:rPr b="1" i="0" lang="ru-RU" sz="4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(конкурс аттестатов).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aashmileva\Desktop\DEN_ROS_STUDE\Слайд1.JPG" id="162" name="Google Shape;162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402" y="0"/>
            <a:ext cx="24384001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14"/>
          <p:cNvSpPr txBox="1"/>
          <p:nvPr/>
        </p:nvSpPr>
        <p:spPr>
          <a:xfrm>
            <a:off x="526703" y="3689648"/>
            <a:ext cx="17935361" cy="972108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</a:pPr>
            <a:r>
              <a:t/>
            </a:r>
            <a:endParaRPr b="1" i="0" sz="5200" u="sng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4" name="Google Shape;164;p14"/>
          <p:cNvSpPr txBox="1"/>
          <p:nvPr/>
        </p:nvSpPr>
        <p:spPr>
          <a:xfrm>
            <a:off x="5495256" y="1992235"/>
            <a:ext cx="13033448" cy="718145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Helvetica Neue"/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Проходные баллы (по годам)</a:t>
            </a:r>
            <a:endParaRPr b="0" i="1" sz="4000" u="none" cap="none" strike="noStrik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aphicFrame>
        <p:nvGraphicFramePr>
          <p:cNvPr id="165" name="Google Shape;165;p14"/>
          <p:cNvGraphicFramePr/>
          <p:nvPr/>
        </p:nvGraphicFramePr>
        <p:xfrm>
          <a:off x="1102768" y="271462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{8A40D2B5-0B76-48A2-8DF4-C79A257BDA8F}</a:tableStyleId>
              </a:tblPr>
              <a:tblGrid>
                <a:gridCol w="3717550"/>
                <a:gridCol w="7060800"/>
                <a:gridCol w="5997875"/>
                <a:gridCol w="5618275"/>
              </a:tblGrid>
              <a:tr h="25900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Helvetica Neue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9375" marB="39375" marR="78750" marL="78750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50021">
                        <a:alpha val="1294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0"/>
                        <a:buFont typeface="Times New Roman"/>
                        <a:buNone/>
                      </a:pPr>
                      <a:r>
                        <a:rPr b="1" lang="ru-RU" sz="40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очная форма обучения бакалавриат / специалитет </a:t>
                      </a:r>
                      <a:br>
                        <a:rPr b="1" lang="ru-RU" sz="40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</a:br>
                      <a:r>
                        <a:rPr b="1" lang="ru-RU" sz="40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(бюджет)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9375" marB="39375" marR="78750" marL="787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50021">
                        <a:alpha val="1294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0"/>
                        <a:buFont typeface="Times New Roman"/>
                        <a:buNone/>
                      </a:pPr>
                      <a:r>
                        <a:rPr b="1" lang="ru-RU" sz="40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очная форма обучения бакалавриат</a:t>
                      </a:r>
                      <a:br>
                        <a:rPr b="1" lang="ru-RU" sz="40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</a:br>
                      <a:r>
                        <a:rPr b="1" lang="ru-RU" sz="40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(платная основа)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9375" marB="39375" marR="78750" marL="787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50021">
                        <a:alpha val="1294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0"/>
                        <a:buFont typeface="Times New Roman"/>
                        <a:buNone/>
                      </a:pPr>
                      <a:r>
                        <a:rPr b="1" lang="ru-RU" sz="40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очная</a:t>
                      </a:r>
                      <a:br>
                        <a:rPr b="1" lang="ru-RU" sz="40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</a:br>
                      <a:r>
                        <a:rPr b="1" lang="ru-RU" sz="40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форма обучения специалитет</a:t>
                      </a:r>
                      <a:br>
                        <a:rPr b="1" lang="ru-RU" sz="40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</a:br>
                      <a:r>
                        <a:rPr b="1" lang="ru-RU" sz="40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(платная основа)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9375" marB="39375" marR="78750" marL="787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50021">
                        <a:alpha val="12941"/>
                      </a:srgbClr>
                    </a:solidFill>
                  </a:tcPr>
                </a:tc>
              </a:tr>
              <a:tr h="19141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800"/>
                        <a:buFont typeface="Times New Roman"/>
                        <a:buNone/>
                      </a:pPr>
                      <a:r>
                        <a:rPr b="1" lang="ru-RU" sz="38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2015 год</a:t>
                      </a:r>
                      <a:endParaRPr sz="38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9375" marB="39375" marR="78750" marL="78750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50021">
                        <a:alpha val="1294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800"/>
                        <a:buFont typeface="Times New Roman"/>
                        <a:buNone/>
                      </a:pPr>
                      <a:r>
                        <a:rPr lang="ru-RU" sz="38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227 баллов</a:t>
                      </a:r>
                      <a:endParaRPr sz="38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9375" marB="39375" marR="78750" marL="787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50021">
                        <a:alpha val="1294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800"/>
                        <a:buFont typeface="Times New Roman"/>
                        <a:buNone/>
                      </a:pPr>
                      <a:r>
                        <a:rPr lang="ru-RU" sz="38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166 баллов</a:t>
                      </a:r>
                      <a:endParaRPr sz="38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9375" marB="39375" marR="78750" marL="787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50021">
                        <a:alpha val="1294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800"/>
                        <a:buFont typeface="Times New Roman"/>
                        <a:buNone/>
                      </a:pPr>
                      <a:r>
                        <a:rPr lang="ru-RU" sz="38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-</a:t>
                      </a:r>
                      <a:endParaRPr sz="38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9375" marB="39375" marR="78750" marL="787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50021">
                        <a:alpha val="12941"/>
                      </a:srgbClr>
                    </a:solidFill>
                  </a:tcPr>
                </a:tc>
              </a:tr>
              <a:tr h="7005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800"/>
                        <a:buFont typeface="Times New Roman"/>
                        <a:buNone/>
                      </a:pPr>
                      <a:r>
                        <a:rPr b="1" lang="ru-RU" sz="38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2016 год</a:t>
                      </a:r>
                      <a:endParaRPr sz="38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9375" marB="39375" marR="78750" marL="78750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50021">
                        <a:alpha val="1294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800"/>
                        <a:buFont typeface="Times New Roman"/>
                        <a:buNone/>
                      </a:pPr>
                      <a:r>
                        <a:rPr lang="ru-RU" sz="38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214 баллов</a:t>
                      </a:r>
                      <a:endParaRPr sz="38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9375" marB="39375" marR="78750" marL="787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50021">
                        <a:alpha val="1294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800"/>
                        <a:buFont typeface="Times New Roman"/>
                        <a:buNone/>
                      </a:pPr>
                      <a:r>
                        <a:rPr lang="ru-RU" sz="38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139 баллов</a:t>
                      </a:r>
                      <a:endParaRPr sz="38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9375" marB="39375" marR="78750" marL="787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50021">
                        <a:alpha val="1294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800"/>
                        <a:buFont typeface="Times New Roman"/>
                        <a:buNone/>
                      </a:pPr>
                      <a:r>
                        <a:rPr lang="ru-RU" sz="38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-</a:t>
                      </a:r>
                      <a:endParaRPr sz="38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9375" marB="39375" marR="78750" marL="787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50021">
                        <a:alpha val="12941"/>
                      </a:srgbClr>
                    </a:solidFill>
                  </a:tcPr>
                </a:tc>
              </a:tr>
              <a:tr h="7005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800"/>
                        <a:buFont typeface="Times New Roman"/>
                        <a:buNone/>
                      </a:pPr>
                      <a:r>
                        <a:rPr b="1" lang="ru-RU" sz="38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2017 год</a:t>
                      </a:r>
                      <a:endParaRPr sz="38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9375" marB="39375" marR="78750" marL="78750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50021">
                        <a:alpha val="1294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800"/>
                        <a:buFont typeface="Times New Roman"/>
                        <a:buNone/>
                      </a:pPr>
                      <a:r>
                        <a:rPr lang="ru-RU" sz="38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221 балла</a:t>
                      </a:r>
                      <a:endParaRPr sz="38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9375" marB="39375" marR="78750" marL="787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50021">
                        <a:alpha val="1294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800"/>
                        <a:buFont typeface="Times New Roman"/>
                        <a:buNone/>
                      </a:pPr>
                      <a:r>
                        <a:rPr lang="ru-RU" sz="38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126 баллов</a:t>
                      </a:r>
                      <a:endParaRPr sz="38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9375" marB="39375" marR="78750" marL="787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50021">
                        <a:alpha val="1294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800"/>
                        <a:buFont typeface="Times New Roman"/>
                        <a:buNone/>
                      </a:pPr>
                      <a:r>
                        <a:rPr lang="ru-RU" sz="38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148 баллов</a:t>
                      </a:r>
                      <a:endParaRPr sz="38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9375" marB="39375" marR="78750" marL="787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50021">
                        <a:alpha val="12941"/>
                      </a:srgbClr>
                    </a:solidFill>
                  </a:tcPr>
                </a:tc>
              </a:tr>
              <a:tr h="7005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800"/>
                        <a:buFont typeface="Times New Roman"/>
                        <a:buNone/>
                      </a:pPr>
                      <a:r>
                        <a:rPr b="1" lang="ru-RU" sz="38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2018 год</a:t>
                      </a:r>
                      <a:endParaRPr sz="38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9375" marB="39375" marR="78750" marL="78750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50021">
                        <a:alpha val="1294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800"/>
                        <a:buFont typeface="Times New Roman"/>
                        <a:buNone/>
                      </a:pPr>
                      <a:r>
                        <a:rPr lang="ru-RU" sz="38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228 баллов</a:t>
                      </a:r>
                      <a:endParaRPr sz="38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9375" marB="39375" marR="78750" marL="787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50021">
                        <a:alpha val="1294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800"/>
                        <a:buFont typeface="Times New Roman"/>
                        <a:buNone/>
                      </a:pPr>
                      <a:r>
                        <a:rPr lang="ru-RU" sz="38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153 балла</a:t>
                      </a:r>
                      <a:endParaRPr sz="38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9375" marB="39375" marR="78750" marL="787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50021">
                        <a:alpha val="1294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800"/>
                        <a:buFont typeface="Times New Roman"/>
                        <a:buNone/>
                      </a:pPr>
                      <a:r>
                        <a:rPr lang="ru-RU" sz="38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153 балла</a:t>
                      </a:r>
                      <a:endParaRPr sz="38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9375" marB="39375" marR="78750" marL="787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50021">
                        <a:alpha val="12941"/>
                      </a:srgbClr>
                    </a:solidFill>
                  </a:tcPr>
                </a:tc>
              </a:tr>
              <a:tr h="7005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800"/>
                        <a:buFont typeface="Times New Roman"/>
                        <a:buNone/>
                      </a:pPr>
                      <a:r>
                        <a:rPr b="1" lang="ru-RU" sz="38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2019 год</a:t>
                      </a:r>
                      <a:endParaRPr sz="38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9375" marB="39375" marR="78750" marL="78750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50021">
                        <a:alpha val="1294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800"/>
                        <a:buFont typeface="Times New Roman"/>
                        <a:buNone/>
                      </a:pPr>
                      <a:r>
                        <a:rPr lang="ru-RU" sz="38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222 балла</a:t>
                      </a:r>
                      <a:endParaRPr sz="38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9375" marB="39375" marR="78750" marL="787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50021">
                        <a:alpha val="1294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800"/>
                        <a:buFont typeface="Times New Roman"/>
                        <a:buNone/>
                      </a:pPr>
                      <a:r>
                        <a:rPr lang="ru-RU" sz="38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145 баллов</a:t>
                      </a:r>
                      <a:endParaRPr sz="38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9375" marB="39375" marR="78750" marL="787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50021">
                        <a:alpha val="1294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800"/>
                        <a:buFont typeface="Times New Roman"/>
                        <a:buNone/>
                      </a:pPr>
                      <a:r>
                        <a:rPr lang="ru-RU" sz="38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160 баллов</a:t>
                      </a:r>
                      <a:endParaRPr sz="38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9375" marB="39375" marR="78750" marL="787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50021">
                        <a:alpha val="12941"/>
                      </a:srgbClr>
                    </a:solidFill>
                  </a:tcPr>
                </a:tc>
              </a:tr>
              <a:tr h="7005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800"/>
                        <a:buFont typeface="Times New Roman"/>
                        <a:buNone/>
                      </a:pPr>
                      <a:r>
                        <a:rPr b="1" lang="ru-RU" sz="38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2020 год</a:t>
                      </a:r>
                      <a:endParaRPr sz="38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9375" marB="39375" marR="78750" marL="78750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50021">
                        <a:alpha val="1294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800"/>
                        <a:buFont typeface="Times New Roman"/>
                        <a:buNone/>
                      </a:pPr>
                      <a:r>
                        <a:rPr lang="ru-RU" sz="38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228/228 баллов</a:t>
                      </a:r>
                      <a:endParaRPr sz="38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9375" marB="39375" marR="78750" marL="787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50021">
                        <a:alpha val="1294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800"/>
                        <a:buFont typeface="Times New Roman"/>
                        <a:buNone/>
                      </a:pPr>
                      <a:r>
                        <a:rPr lang="ru-RU" sz="38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153 балла</a:t>
                      </a:r>
                      <a:endParaRPr sz="38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9375" marB="39375" marR="78750" marL="787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50021">
                        <a:alpha val="1294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800"/>
                        <a:buFont typeface="Times New Roman"/>
                        <a:buNone/>
                      </a:pPr>
                      <a:r>
                        <a:rPr lang="ru-RU" sz="38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151 балл</a:t>
                      </a:r>
                      <a:endParaRPr sz="38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9375" marB="39375" marR="78750" marL="787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50021">
                        <a:alpha val="12941"/>
                      </a:srgbClr>
                    </a:solidFill>
                  </a:tcPr>
                </a:tc>
              </a:tr>
              <a:tr h="9176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800"/>
                        <a:buFont typeface="Times New Roman"/>
                        <a:buNone/>
                      </a:pPr>
                      <a:r>
                        <a:rPr b="1" lang="ru-RU" sz="38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2021 год</a:t>
                      </a:r>
                      <a:endParaRPr sz="38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9375" marB="39375" marR="78750" marL="78750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50021">
                        <a:alpha val="1294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800"/>
                        <a:buFont typeface="Times New Roman"/>
                        <a:buNone/>
                      </a:pPr>
                      <a:r>
                        <a:rPr lang="ru-RU" sz="38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230 баллов</a:t>
                      </a:r>
                      <a:endParaRPr sz="38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9375" marB="39375" marR="78750" marL="787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50021">
                        <a:alpha val="1294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800"/>
                        <a:buFont typeface="Times New Roman"/>
                        <a:buNone/>
                      </a:pPr>
                      <a:r>
                        <a:rPr lang="ru-RU" sz="38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151 балл</a:t>
                      </a:r>
                      <a:endParaRPr sz="38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9375" marB="39375" marR="78750" marL="787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50021">
                        <a:alpha val="1294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800"/>
                        <a:buFont typeface="Times New Roman"/>
                        <a:buNone/>
                      </a:pPr>
                      <a:r>
                        <a:rPr lang="ru-RU" sz="38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151 балл</a:t>
                      </a:r>
                      <a:endParaRPr sz="38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9375" marB="39375" marR="78750" marL="787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50021">
                        <a:alpha val="12941"/>
                      </a:srgbClr>
                    </a:solidFill>
                  </a:tcPr>
                </a:tc>
              </a:tr>
              <a:tr h="12674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0"/>
                        <a:buFont typeface="Times New Roman"/>
                        <a:buNone/>
                      </a:pPr>
                      <a:r>
                        <a:rPr b="1" lang="ru-RU" sz="40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2022 год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9375" marB="39375" marR="78750" marL="78750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50021">
                        <a:alpha val="1294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800"/>
                        <a:buFont typeface="Times New Roman"/>
                        <a:buNone/>
                      </a:pPr>
                      <a:r>
                        <a:rPr b="1" lang="ru-RU" sz="38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227/263/253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800"/>
                        <a:buFont typeface="Times New Roman"/>
                        <a:buNone/>
                      </a:pPr>
                      <a:r>
                        <a:rPr b="1" lang="ru-RU" sz="38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балла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9375" marB="39375" marR="78750" marL="787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50021">
                        <a:alpha val="1294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0"/>
                        <a:buFont typeface="Times New Roman"/>
                        <a:buNone/>
                      </a:pPr>
                      <a:r>
                        <a:rPr b="1" lang="ru-RU" sz="40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149 баллов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9375" marB="39375" marR="78750" marL="787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50021">
                        <a:alpha val="1294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0"/>
                        <a:buFont typeface="Times New Roman"/>
                        <a:buNone/>
                      </a:pPr>
                      <a:r>
                        <a:rPr b="1" lang="ru-RU" sz="40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153 балла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9375" marB="39375" marR="78750" marL="787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50021">
                        <a:alpha val="12941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aashmileva\Desktop\DEN_ROS_STUDE\Слайд1.JPG" id="170" name="Google Shape;170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" y="-1"/>
            <a:ext cx="24627840" cy="13853160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15"/>
          <p:cNvSpPr txBox="1"/>
          <p:nvPr/>
        </p:nvSpPr>
        <p:spPr>
          <a:xfrm>
            <a:off x="526703" y="3689648"/>
            <a:ext cx="17935361" cy="972108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</a:pPr>
            <a:r>
              <a:t/>
            </a:r>
            <a:endParaRPr b="1" i="0" sz="5200" u="sng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2" name="Google Shape;172;p15"/>
          <p:cNvSpPr txBox="1"/>
          <p:nvPr/>
        </p:nvSpPr>
        <p:spPr>
          <a:xfrm>
            <a:off x="5495256" y="1684459"/>
            <a:ext cx="13033500" cy="133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Times New Roman"/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Сроки завершения </a:t>
            </a:r>
            <a:r>
              <a:rPr b="1" lang="ru-RU" sz="4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представления</a:t>
            </a:r>
            <a:r>
              <a:rPr b="1" i="0" lang="ru-RU" sz="4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оригинала документ</a:t>
            </a:r>
            <a:r>
              <a:rPr b="1" lang="ru-RU" sz="4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 об образовании</a:t>
            </a:r>
            <a:r>
              <a:rPr b="1" i="0" lang="ru-RU" sz="4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b="0" i="1" sz="4000" u="none" cap="none" strike="noStrik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aphicFrame>
        <p:nvGraphicFramePr>
          <p:cNvPr id="173" name="Google Shape;173;p15"/>
          <p:cNvGraphicFramePr/>
          <p:nvPr/>
        </p:nvGraphicFramePr>
        <p:xfrm>
          <a:off x="706724" y="333860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{8A40D2B5-0B76-48A2-8DF4-C79A257BDA8F}</a:tableStyleId>
              </a:tblPr>
              <a:tblGrid>
                <a:gridCol w="6348100"/>
                <a:gridCol w="6597275"/>
                <a:gridCol w="9665125"/>
              </a:tblGrid>
              <a:tr h="601550">
                <a:tc row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600"/>
                        <a:buFont typeface="Times New Roman"/>
                        <a:buNone/>
                      </a:pPr>
                      <a:r>
                        <a:rPr b="1" i="0" lang="ru-RU" sz="36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 Категория поступающих</a:t>
                      </a:r>
                      <a:endParaRPr/>
                    </a:p>
                  </a:txBody>
                  <a:tcPr marT="0" marB="0" marR="56850" marL="568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61400">
                        <a:alpha val="18823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600"/>
                        <a:buFont typeface="Times New Roman"/>
                        <a:buNone/>
                      </a:pPr>
                      <a:r>
                        <a:rPr b="1" i="0" lang="ru-RU" sz="36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Завершение приема </a:t>
                      </a:r>
                      <a:r>
                        <a:rPr b="1" lang="ru-RU" sz="3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оригинала документа об образовании</a:t>
                      </a:r>
                      <a:endParaRPr b="1" i="0" sz="3600" u="sng" cap="none" strike="noStrik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56850" marL="568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61400">
                        <a:alpha val="18823"/>
                      </a:srgbClr>
                    </a:solidFill>
                  </a:tcPr>
                </a:tc>
                <a:tc hMerge="1"/>
              </a:tr>
              <a:tr h="2985950"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600"/>
                        <a:buFont typeface="Times New Roman"/>
                        <a:buNone/>
                      </a:pPr>
                      <a:r>
                        <a:rPr b="0" i="0" lang="ru-RU" sz="36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Программа </a:t>
                      </a:r>
                      <a:r>
                        <a:rPr b="1" i="0" lang="ru-RU" sz="36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бакалавриата</a:t>
                      </a:r>
                      <a:r>
                        <a:rPr b="0" i="0" lang="ru-RU" sz="36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по очной форме обучения на места в рамках контрольных цифр приема</a:t>
                      </a:r>
                      <a:endParaRPr/>
                    </a:p>
                  </a:txBody>
                  <a:tcPr marT="0" marB="0" marR="56850" marL="568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61400">
                        <a:alpha val="1882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600"/>
                        <a:buFont typeface="Times New Roman"/>
                        <a:buNone/>
                      </a:pPr>
                      <a:r>
                        <a:rPr b="0" i="0" lang="ru-RU" sz="36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Программа </a:t>
                      </a:r>
                      <a:r>
                        <a:rPr b="1" i="0" lang="ru-RU" sz="36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бакалавриата</a:t>
                      </a:r>
                      <a:r>
                        <a:rPr b="0" i="0" lang="ru-RU" sz="36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и программа </a:t>
                      </a:r>
                      <a:r>
                        <a:rPr b="1" i="0" lang="ru-RU" sz="36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специалитета</a:t>
                      </a:r>
                      <a:r>
                        <a:rPr b="0" i="0" lang="ru-RU" sz="36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по очной, очно-заочной и заочной формам обучения на места по договорам об оказании платных образовательных услуг</a:t>
                      </a:r>
                      <a:endParaRPr/>
                    </a:p>
                  </a:txBody>
                  <a:tcPr marT="0" marB="0" marR="56850" marL="568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61400">
                        <a:alpha val="18823"/>
                      </a:srgbClr>
                    </a:solidFill>
                  </a:tcPr>
                </a:tc>
              </a:tr>
              <a:tr h="34664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600"/>
                        <a:buFont typeface="Times New Roman"/>
                        <a:buNone/>
                      </a:pPr>
                      <a:r>
                        <a:rPr b="1" i="0" lang="ru-RU" sz="36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Поступающие без вступительных испытаний; поступающие на места в пределах особой квоты; на места в пределах квоты целевого приема</a:t>
                      </a:r>
                      <a:endParaRPr/>
                    </a:p>
                  </a:txBody>
                  <a:tcPr marT="0" marB="0" marR="56850" marL="568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61400">
                        <a:alpha val="1882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600"/>
                        <a:buFont typeface="Times New Roman"/>
                        <a:buNone/>
                      </a:pPr>
                      <a:r>
                        <a:rPr b="0" i="0" lang="ru-RU" sz="36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28 июля 2023 года </a:t>
                      </a:r>
                      <a:r>
                        <a:rPr b="1" i="0" lang="ru-RU" sz="36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(особая, специальная и целевая квоты)</a:t>
                      </a:r>
                      <a:endParaRPr/>
                    </a:p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600"/>
                        <a:buFont typeface="Times New Roman"/>
                        <a:buNone/>
                      </a:pPr>
                      <a:r>
                        <a:rPr b="0" i="0" lang="ru-RU" sz="36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Приказы о зачислении</a:t>
                      </a:r>
                      <a:endParaRPr/>
                    </a:p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600"/>
                        <a:buFont typeface="Times New Roman"/>
                        <a:buNone/>
                      </a:pPr>
                      <a:r>
                        <a:rPr b="0" i="0" lang="ru-RU" sz="36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30 июля 2023 года</a:t>
                      </a:r>
                      <a:endParaRPr/>
                    </a:p>
                  </a:txBody>
                  <a:tcPr marT="0" marB="0" marR="56850" marL="568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61400">
                        <a:alpha val="1882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600"/>
                        <a:buFont typeface="Times New Roman"/>
                        <a:buNone/>
                      </a:pPr>
                      <a:r>
                        <a:rPr b="0" i="0" lang="ru-RU" sz="36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-</a:t>
                      </a:r>
                      <a:endParaRPr/>
                    </a:p>
                  </a:txBody>
                  <a:tcPr marT="0" marB="0" marR="56850" marL="568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61400">
                        <a:alpha val="18823"/>
                      </a:srgbClr>
                    </a:solidFill>
                  </a:tcPr>
                </a:tc>
              </a:tr>
              <a:tr h="725400">
                <a:tc rowSpan="3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600"/>
                        <a:buFont typeface="Times New Roman"/>
                        <a:buNone/>
                      </a:pPr>
                      <a:r>
                        <a:rPr b="1" i="0" lang="ru-RU" sz="36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Лица, включенные в конкурсный список, желающие быть зачисленными по общему конкурсу</a:t>
                      </a:r>
                      <a:endParaRPr/>
                    </a:p>
                  </a:txBody>
                  <a:tcPr marT="0" marB="0" marR="56850" marL="568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61400">
                        <a:alpha val="18823"/>
                      </a:srgbClr>
                    </a:solidFill>
                  </a:tcPr>
                </a:tc>
                <a:tc rowSpan="3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600"/>
                        <a:buFont typeface="Times New Roman"/>
                        <a:buNone/>
                      </a:pPr>
                      <a:r>
                        <a:rPr b="0" i="0" lang="ru-RU" sz="36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03 августа 2023 года </a:t>
                      </a:r>
                      <a:endParaRPr/>
                    </a:p>
                    <a:p>
                      <a:pPr indent="-285750" lvl="0" marL="28575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600"/>
                        <a:buFont typeface="Times New Roman"/>
                        <a:buChar char="-"/>
                      </a:pPr>
                      <a:r>
                        <a:rPr b="1" i="0" lang="ru-RU" sz="36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100% бюджетных мест</a:t>
                      </a:r>
                      <a:endParaRPr/>
                    </a:p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600"/>
                        <a:buFont typeface="Times New Roman"/>
                        <a:buNone/>
                      </a:pPr>
                      <a:r>
                        <a:rPr b="0" i="0" lang="ru-RU" sz="36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Приказы о зачислении</a:t>
                      </a:r>
                      <a:endParaRPr/>
                    </a:p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600"/>
                        <a:buFont typeface="Times New Roman"/>
                        <a:buNone/>
                      </a:pPr>
                      <a:r>
                        <a:rPr b="0" i="0" lang="ru-RU" sz="36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с 4 - 9 августа 2023 года</a:t>
                      </a:r>
                      <a:endParaRPr/>
                    </a:p>
                  </a:txBody>
                  <a:tcPr marT="0" marB="0" marR="56850" marL="568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61400">
                        <a:alpha val="1882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600"/>
                        <a:buFont typeface="Times New Roman"/>
                        <a:buNone/>
                      </a:pPr>
                      <a:r>
                        <a:rPr b="0" i="0" lang="ru-RU" sz="36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09 августа 2023 года </a:t>
                      </a:r>
                      <a:endParaRPr b="1" i="0" sz="36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56850" marL="568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61400">
                        <a:alpha val="18823"/>
                      </a:srgbClr>
                    </a:solidFill>
                  </a:tcPr>
                </a:tc>
              </a:tr>
              <a:tr h="820525">
                <a:tc vMerge="1"/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600"/>
                        <a:buFont typeface="Times New Roman"/>
                        <a:buNone/>
                      </a:pPr>
                      <a:r>
                        <a:rPr b="0" i="0" lang="ru-RU" sz="36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18 августа 2023 года</a:t>
                      </a:r>
                      <a:endParaRPr b="0" i="0" sz="36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56850" marL="568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61400">
                        <a:alpha val="18823"/>
                      </a:srgbClr>
                    </a:solidFill>
                  </a:tcPr>
                </a:tc>
              </a:tr>
              <a:tr h="1440025">
                <a:tc vMerge="1"/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600"/>
                        <a:buFont typeface="Times New Roman"/>
                        <a:buNone/>
                      </a:pPr>
                      <a:r>
                        <a:rPr b="0" i="0" lang="ru-RU" sz="36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29 августа 2023 года</a:t>
                      </a:r>
                      <a:endParaRPr b="0" i="0" sz="36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56850" marL="568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61400">
                        <a:alpha val="18823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aashmileva\Desktop\DEN_ROS_STUDE\Слайд1.JPG" id="178" name="Google Shape;178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" y="-1"/>
            <a:ext cx="24627840" cy="13853160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16"/>
          <p:cNvSpPr txBox="1"/>
          <p:nvPr/>
        </p:nvSpPr>
        <p:spPr>
          <a:xfrm>
            <a:off x="526703" y="3689648"/>
            <a:ext cx="17935361" cy="972108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</a:pPr>
            <a:r>
              <a:t/>
            </a:r>
            <a:endParaRPr b="1" i="0" sz="5200" u="sng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0" name="Google Shape;180;p16"/>
          <p:cNvSpPr txBox="1"/>
          <p:nvPr>
            <p:ph type="title"/>
          </p:nvPr>
        </p:nvSpPr>
        <p:spPr>
          <a:xfrm>
            <a:off x="2844462" y="1313384"/>
            <a:ext cx="18938914" cy="1636305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Times New Roman"/>
              <a:buNone/>
            </a:pPr>
            <a:r>
              <a:rPr b="1" lang="ru-RU" sz="4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Сроки завершения предоставление оригинала документов </a:t>
            </a:r>
            <a:br>
              <a:rPr b="1" lang="ru-RU" sz="4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1" lang="ru-RU" sz="4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 образовании (магистратура)</a:t>
            </a:r>
            <a:endParaRPr i="1" sz="4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aphicFrame>
        <p:nvGraphicFramePr>
          <p:cNvPr id="181" name="Google Shape;181;p16"/>
          <p:cNvGraphicFramePr/>
          <p:nvPr/>
        </p:nvGraphicFramePr>
        <p:xfrm>
          <a:off x="453004" y="348465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{8A40D2B5-0B76-48A2-8DF4-C79A257BDA8F}</a:tableStyleId>
              </a:tblPr>
              <a:tblGrid>
                <a:gridCol w="1080125"/>
                <a:gridCol w="4608500"/>
                <a:gridCol w="4680525"/>
                <a:gridCol w="6192700"/>
                <a:gridCol w="6984775"/>
              </a:tblGrid>
              <a:tr h="11366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600"/>
                        <a:buFont typeface="Times New Roman"/>
                        <a:buNone/>
                      </a:pPr>
                      <a:r>
                        <a:rPr b="1" i="0" lang="ru-RU" sz="36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№</a:t>
                      </a:r>
                      <a:endParaRPr/>
                    </a:p>
                  </a:txBody>
                  <a:tcPr marT="0" marB="0" marR="127575" marL="1275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4A43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600"/>
                        <a:buFont typeface="Times New Roman"/>
                        <a:buNone/>
                      </a:pPr>
                      <a:r>
                        <a:rPr b="1" i="0" lang="ru-RU" sz="36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Направление подготовки</a:t>
                      </a:r>
                      <a:endParaRPr/>
                    </a:p>
                  </a:txBody>
                  <a:tcPr marT="0" marB="0" marR="127575" marL="1275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4A43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600"/>
                        <a:buFont typeface="Times New Roman"/>
                        <a:buNone/>
                      </a:pPr>
                      <a:r>
                        <a:rPr b="1" i="0" lang="ru-RU" sz="36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Форма обучения</a:t>
                      </a:r>
                      <a:endParaRPr/>
                    </a:p>
                  </a:txBody>
                  <a:tcPr marT="0" marB="0" marR="127575" marL="1275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4A43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600"/>
                        <a:buFont typeface="Times New Roman"/>
                        <a:buNone/>
                      </a:pPr>
                      <a:r>
                        <a:rPr b="1" i="0" lang="ru-RU" sz="36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Начало приема документов</a:t>
                      </a:r>
                      <a:endParaRPr/>
                    </a:p>
                  </a:txBody>
                  <a:tcPr marT="0" marB="0" marR="127575" marL="1275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4A43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600"/>
                        <a:buFont typeface="Times New Roman"/>
                        <a:buNone/>
                      </a:pPr>
                      <a:r>
                        <a:rPr b="1" i="0" lang="ru-RU" sz="36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Завершение приема документов </a:t>
                      </a:r>
                      <a:endParaRPr/>
                    </a:p>
                  </a:txBody>
                  <a:tcPr marT="0" marB="0" marR="127575" marL="1275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4A43">
                        <a:alpha val="25882"/>
                      </a:srgbClr>
                    </a:solidFill>
                  </a:tcPr>
                </a:tc>
              </a:tr>
              <a:tr h="603250">
                <a:tc row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600"/>
                        <a:buFont typeface="Times New Roman"/>
                        <a:buNone/>
                      </a:pPr>
                      <a:r>
                        <a:rPr b="1" i="0" lang="ru-RU" sz="36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1.</a:t>
                      </a:r>
                      <a:endParaRPr/>
                    </a:p>
                  </a:txBody>
                  <a:tcPr marT="0" marB="0" marR="127575" marL="127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4A43">
                        <a:alpha val="25882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600"/>
                        <a:buFont typeface="Times New Roman"/>
                        <a:buNone/>
                      </a:pPr>
                      <a:r>
                        <a:rPr b="0" i="0" lang="ru-RU" sz="36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40.04.01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600"/>
                        <a:buFont typeface="Times New Roman"/>
                        <a:buNone/>
                      </a:pPr>
                      <a:r>
                        <a:rPr b="0" i="0" lang="ru-RU" sz="36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«Юриспруденция»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600"/>
                        <a:buFont typeface="Times New Roman"/>
                        <a:buNone/>
                      </a:pPr>
                      <a:r>
                        <a:rPr b="0" i="0" lang="ru-RU" sz="36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(магистратура)</a:t>
                      </a:r>
                      <a:endParaRPr/>
                    </a:p>
                  </a:txBody>
                  <a:tcPr marT="0" marB="0" marR="127575" marL="1275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4A43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600"/>
                        <a:buFont typeface="Times New Roman"/>
                        <a:buNone/>
                      </a:pPr>
                      <a:r>
                        <a:rPr b="0" i="0" lang="ru-RU" sz="36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Очная</a:t>
                      </a:r>
                      <a:endParaRPr/>
                    </a:p>
                  </a:txBody>
                  <a:tcPr marT="0" marB="0" marR="127575" marL="1275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4A43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600"/>
                        <a:buFont typeface="Times New Roman"/>
                        <a:buNone/>
                      </a:pPr>
                      <a:r>
                        <a:rPr b="0" i="0" lang="ru-RU" sz="36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 июня 2023 года</a:t>
                      </a:r>
                      <a:endParaRPr/>
                    </a:p>
                  </a:txBody>
                  <a:tcPr marT="0" marB="0" marR="127575" marL="1275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4A43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600"/>
                        <a:buFont typeface="Times New Roman"/>
                        <a:buNone/>
                      </a:pPr>
                      <a:r>
                        <a:rPr b="0" i="0" lang="ru-RU" sz="36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11 августа 2023 года (20.08.2023)</a:t>
                      </a:r>
                      <a:endParaRPr b="0" i="0" sz="3600" u="none" cap="none" strike="noStrik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127575" marL="1275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4A43">
                        <a:alpha val="25882"/>
                      </a:srgbClr>
                    </a:solidFill>
                  </a:tcPr>
                </a:tc>
              </a:tr>
              <a:tr h="854075">
                <a:tc vMerge="1"/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600"/>
                        <a:buFont typeface="Times New Roman"/>
                        <a:buNone/>
                      </a:pPr>
                      <a:r>
                        <a:rPr b="0" i="0" lang="ru-RU" sz="36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Заочная</a:t>
                      </a:r>
                      <a:endParaRPr/>
                    </a:p>
                  </a:txBody>
                  <a:tcPr marT="0" marB="0" marR="127575" marL="1275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4A43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600"/>
                        <a:buFont typeface="Times New Roman"/>
                        <a:buNone/>
                      </a:pPr>
                      <a:r>
                        <a:rPr b="0" i="0" lang="ru-RU" sz="36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 июня 2023 года</a:t>
                      </a:r>
                      <a:endParaRPr/>
                    </a:p>
                  </a:txBody>
                  <a:tcPr marT="0" marB="0" marR="127575" marL="1275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4A43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600"/>
                        <a:buFont typeface="Times New Roman"/>
                        <a:buNone/>
                      </a:pPr>
                      <a:r>
                        <a:rPr b="0" i="0" lang="ru-RU" sz="36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11 августа 2023 года  (20.08.2023)</a:t>
                      </a:r>
                      <a:endParaRPr b="0" i="0" sz="3600" u="none" cap="none" strike="noStrik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127575" marL="1275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4A43">
                        <a:alpha val="25882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82" name="Google Shape;182;p16"/>
          <p:cNvSpPr/>
          <p:nvPr/>
        </p:nvSpPr>
        <p:spPr>
          <a:xfrm>
            <a:off x="526703" y="6484776"/>
            <a:ext cx="23474609" cy="29854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1" i="0" lang="ru-RU" sz="3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Сроки вступительных испытаний </a:t>
            </a:r>
            <a:endParaRPr b="0" i="0" sz="36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i="0" lang="ru-RU" sz="3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Вступительные  испытания  при  приеме на обучение по программам магистратуры проводятся в форме </a:t>
            </a:r>
            <a:r>
              <a:rPr b="1" i="0" lang="ru-RU" sz="4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письменного комплексного междисциплинарного экзамена</a:t>
            </a:r>
            <a:r>
              <a:rPr b="0" i="0" lang="ru-RU" sz="4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/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i="0" lang="ru-RU" sz="3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Вступительные испытания, проводимые при приеме на обучение по программам магистратуры, завершаются не позднее </a:t>
            </a:r>
            <a:r>
              <a:rPr b="1" i="0" lang="ru-RU" sz="3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20 августа 2023 года.</a:t>
            </a:r>
            <a:endParaRPr/>
          </a:p>
        </p:txBody>
      </p:sp>
      <p:graphicFrame>
        <p:nvGraphicFramePr>
          <p:cNvPr id="183" name="Google Shape;183;p16"/>
          <p:cNvGraphicFramePr/>
          <p:nvPr/>
        </p:nvGraphicFramePr>
        <p:xfrm>
          <a:off x="387186" y="9388527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{8A40D2B5-0B76-48A2-8DF4-C79A257BDA8F}</a:tableStyleId>
              </a:tblPr>
              <a:tblGrid>
                <a:gridCol w="821775"/>
                <a:gridCol w="6229900"/>
                <a:gridCol w="9815175"/>
                <a:gridCol w="6679775"/>
              </a:tblGrid>
              <a:tr h="218500">
                <a:tc row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600"/>
                        <a:buFont typeface="Times New Roman"/>
                        <a:buNone/>
                      </a:pPr>
                      <a:r>
                        <a:rPr b="1" i="0" lang="ru-RU" sz="26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№</a:t>
                      </a:r>
                      <a:endParaRPr/>
                    </a:p>
                  </a:txBody>
                  <a:tcPr marT="0" marB="0" marR="127975" marL="1279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4A43">
                        <a:alpha val="25882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200"/>
                        <a:buFont typeface="Times New Roman"/>
                        <a:buNone/>
                      </a:pPr>
                      <a:r>
                        <a:rPr b="1" i="0" lang="ru-RU" sz="3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Категория поступающих</a:t>
                      </a:r>
                      <a:endParaRPr/>
                    </a:p>
                  </a:txBody>
                  <a:tcPr marT="0" marB="0" marR="127975" marL="1279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4A43">
                        <a:alpha val="25882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600"/>
                        <a:buFont typeface="Times New Roman"/>
                        <a:buNone/>
                      </a:pPr>
                      <a:r>
                        <a:rPr b="1" i="0" lang="ru-RU" sz="26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Завершение приема </a:t>
                      </a:r>
                      <a:r>
                        <a:rPr b="1" lang="ru-RU" sz="2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оригинала документа об образовании</a:t>
                      </a:r>
                      <a:endParaRPr/>
                    </a:p>
                  </a:txBody>
                  <a:tcPr marT="0" marB="0" marR="127975" marL="1279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4A43">
                        <a:alpha val="25882"/>
                      </a:srgbClr>
                    </a:solidFill>
                  </a:tcPr>
                </a:tc>
                <a:tc hMerge="1"/>
              </a:tr>
              <a:tr h="1622225">
                <a:tc vMerge="1"/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Times New Roman"/>
                        <a:buNone/>
                      </a:pPr>
                      <a:r>
                        <a:rPr b="0" i="0" lang="ru-RU" sz="32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Программа магистратуры по очной и заочной форме обучения на бюджетные места </a:t>
                      </a:r>
                      <a:endParaRPr/>
                    </a:p>
                  </a:txBody>
                  <a:tcPr marT="0" marB="0" marR="127975" marL="1279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4A43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Times New Roman"/>
                        <a:buNone/>
                      </a:pPr>
                      <a:r>
                        <a:rPr b="0" i="0" lang="ru-RU" sz="32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По договорам об оказании платных образовательных услуг</a:t>
                      </a:r>
                      <a:endParaRPr/>
                    </a:p>
                  </a:txBody>
                  <a:tcPr marT="0" marB="0" marR="127975" marL="1279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4A43">
                        <a:alpha val="25882"/>
                      </a:srgbClr>
                    </a:solidFill>
                  </a:tcPr>
                </a:tc>
              </a:tr>
              <a:tr h="20249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600"/>
                        <a:buFont typeface="Times New Roman"/>
                        <a:buNone/>
                      </a:pPr>
                      <a:r>
                        <a:rPr b="1" i="0" lang="ru-RU" sz="26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1.</a:t>
                      </a:r>
                      <a:endParaRPr/>
                    </a:p>
                  </a:txBody>
                  <a:tcPr marT="0" marB="0" marR="127975" marL="1279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4A43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200"/>
                        <a:buFont typeface="Times New Roman"/>
                        <a:buNone/>
                      </a:pPr>
                      <a:r>
                        <a:rPr b="0" i="0" lang="ru-RU" sz="3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Лица, включенные в конкурсный список, желающие быть зачисленными по общему конкурсу </a:t>
                      </a:r>
                      <a:endParaRPr/>
                    </a:p>
                  </a:txBody>
                  <a:tcPr marT="0" marB="0" marR="127975" marL="1279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4A43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400"/>
                        <a:buFont typeface="Times New Roman"/>
                        <a:buNone/>
                      </a:pPr>
                      <a:r>
                        <a:rPr b="0" i="0" lang="ru-RU" sz="44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14 августа 2023 года – целевая квота;</a:t>
                      </a:r>
                      <a:endParaRPr/>
                    </a:p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400"/>
                        <a:buFont typeface="Times New Roman"/>
                        <a:buNone/>
                      </a:pPr>
                      <a:r>
                        <a:rPr b="0" i="0" lang="ru-RU" sz="44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16 августа 2023 года – основной этап</a:t>
                      </a:r>
                      <a:endParaRPr/>
                    </a:p>
                  </a:txBody>
                  <a:tcPr marT="0" marB="0" marR="127975" marL="1279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4A43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200"/>
                        <a:buFont typeface="Times New Roman"/>
                        <a:buNone/>
                      </a:pPr>
                      <a:r>
                        <a:rPr b="0" i="0" lang="ru-RU" sz="3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С 15 августа 2023 года </a:t>
                      </a:r>
                      <a:endParaRPr/>
                    </a:p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200"/>
                        <a:buFont typeface="Times New Roman"/>
                        <a:buNone/>
                      </a:pPr>
                      <a:r>
                        <a:rPr b="0" i="0" lang="ru-RU" sz="3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по 29 августа 2023 года</a:t>
                      </a:r>
                      <a:endParaRPr/>
                    </a:p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200"/>
                        <a:buFont typeface="Times New Roman"/>
                        <a:buNone/>
                      </a:pPr>
                      <a:r>
                        <a:rPr b="0" i="1" lang="ru-RU" sz="3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до 28 сентября 2023 года </a:t>
                      </a:r>
                      <a:endParaRPr/>
                    </a:p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200"/>
                        <a:buFont typeface="Times New Roman"/>
                        <a:buNone/>
                      </a:pPr>
                      <a:r>
                        <a:rPr b="0" i="1" lang="ru-RU" sz="3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(только для заочной формы)</a:t>
                      </a:r>
                      <a:endParaRPr/>
                    </a:p>
                  </a:txBody>
                  <a:tcPr marT="0" marB="0" marR="127975" marL="1279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4A43">
                        <a:alpha val="25882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aashmileva\Desktop\DEN_ROS_STUDE\Слайд1.JPG" id="188" name="Google Shape;188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" y="-1"/>
            <a:ext cx="24627840" cy="13853160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17"/>
          <p:cNvSpPr txBox="1"/>
          <p:nvPr/>
        </p:nvSpPr>
        <p:spPr>
          <a:xfrm>
            <a:off x="526703" y="3689648"/>
            <a:ext cx="17935361" cy="972108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</a:pPr>
            <a:r>
              <a:t/>
            </a:r>
            <a:endParaRPr b="1" i="0" sz="5200" u="sng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0" name="Google Shape;190;p17"/>
          <p:cNvSpPr txBox="1"/>
          <p:nvPr>
            <p:ph type="title"/>
          </p:nvPr>
        </p:nvSpPr>
        <p:spPr>
          <a:xfrm>
            <a:off x="4897095" y="877907"/>
            <a:ext cx="14833648" cy="1933833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 New Roman"/>
              <a:buNone/>
            </a:pPr>
            <a:r>
              <a:rPr b="1" lang="ru-RU" sz="36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Сроки завершения предоставление оригинала документов об образовании </a:t>
            </a:r>
            <a:br>
              <a:rPr b="1" lang="ru-RU" sz="36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1" lang="ru-RU" sz="36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 зачислений по программам среднего профессионального образования</a:t>
            </a:r>
            <a:endParaRPr i="1" sz="36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aphicFrame>
        <p:nvGraphicFramePr>
          <p:cNvPr id="191" name="Google Shape;191;p17"/>
          <p:cNvGraphicFramePr/>
          <p:nvPr/>
        </p:nvGraphicFramePr>
        <p:xfrm>
          <a:off x="1030760" y="4353704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{8A40D2B5-0B76-48A2-8DF4-C79A257BDA8F}</a:tableStyleId>
              </a:tblPr>
              <a:tblGrid>
                <a:gridCol w="5999225"/>
                <a:gridCol w="6314150"/>
                <a:gridCol w="5378625"/>
                <a:gridCol w="4918525"/>
              </a:tblGrid>
              <a:tr h="21316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400"/>
                        <a:buFont typeface="Times New Roman"/>
                        <a:buNone/>
                      </a:pPr>
                      <a:r>
                        <a:rPr b="1" i="0" lang="ru-RU" sz="44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Срок размещения списка лиц, участвующих в конкурсе</a:t>
                      </a:r>
                      <a:endParaRPr/>
                    </a:p>
                  </a:txBody>
                  <a:tcPr marT="0" marB="0" marR="63775" marL="637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4A43">
                        <a:alpha val="3490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400"/>
                        <a:buFont typeface="Times New Roman"/>
                        <a:buNone/>
                      </a:pPr>
                      <a:r>
                        <a:rPr b="1" i="0" lang="ru-RU" sz="44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Предоставление оригинала документа об образовании и заключение договора на обучение</a:t>
                      </a:r>
                      <a:endParaRPr/>
                    </a:p>
                  </a:txBody>
                  <a:tcPr marT="0" marB="0" marR="63775" marL="637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4A43">
                        <a:alpha val="3490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400"/>
                        <a:buFont typeface="Times New Roman"/>
                        <a:buNone/>
                      </a:pPr>
                      <a:r>
                        <a:rPr b="1" i="0" lang="ru-RU" sz="44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Приказ о зачислении</a:t>
                      </a:r>
                      <a:endParaRPr/>
                    </a:p>
                  </a:txBody>
                  <a:tcPr marT="0" marB="0" marR="63775" marL="637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4A43">
                        <a:alpha val="3490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400"/>
                        <a:buFont typeface="Times New Roman"/>
                        <a:buNone/>
                      </a:pPr>
                      <a:r>
                        <a:rPr b="1" i="0" lang="ru-RU" sz="44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Дополнительные возможности в случае наличия вакантных мест</a:t>
                      </a:r>
                      <a:endParaRPr/>
                    </a:p>
                  </a:txBody>
                  <a:tcPr marT="0" marB="0" marR="63775" marL="637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4A43">
                        <a:alpha val="34901"/>
                      </a:srgbClr>
                    </a:solidFill>
                  </a:tcPr>
                </a:tc>
              </a:tr>
              <a:tr h="13967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400"/>
                        <a:buFont typeface="Times New Roman"/>
                        <a:buNone/>
                      </a:pPr>
                      <a:r>
                        <a:rPr b="1" i="0" lang="ru-RU" sz="44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16 августа 2023 года</a:t>
                      </a:r>
                      <a:endParaRPr/>
                    </a:p>
                  </a:txBody>
                  <a:tcPr marT="0" marB="0" marR="63775" marL="6377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4A43">
                        <a:alpha val="3490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400"/>
                        <a:buFont typeface="Times New Roman"/>
                        <a:buNone/>
                      </a:pPr>
                      <a:r>
                        <a:rPr b="1" i="0" lang="ru-RU" sz="44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19 августа 2023 года</a:t>
                      </a:r>
                      <a:endParaRPr/>
                    </a:p>
                  </a:txBody>
                  <a:tcPr marT="0" marB="0" marR="63775" marL="637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4A43">
                        <a:alpha val="3490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400"/>
                        <a:buFont typeface="Times New Roman"/>
                        <a:buNone/>
                      </a:pPr>
                      <a:r>
                        <a:rPr b="1" i="0" lang="ru-RU" sz="44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 августа 2023 года</a:t>
                      </a:r>
                      <a:endParaRPr/>
                    </a:p>
                  </a:txBody>
                  <a:tcPr marT="0" marB="0" marR="63775" marL="637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4A43">
                        <a:alpha val="3490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400"/>
                        <a:buFont typeface="Times New Roman"/>
                        <a:buNone/>
                      </a:pPr>
                      <a:r>
                        <a:rPr b="0" i="0" lang="ru-RU" sz="44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До 01 декабря 2023 года</a:t>
                      </a:r>
                      <a:endParaRPr/>
                    </a:p>
                  </a:txBody>
                  <a:tcPr marT="0" marB="0" marR="63775" marL="637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4A43">
                        <a:alpha val="34901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92" name="Google Shape;192;p17"/>
          <p:cNvSpPr/>
          <p:nvPr/>
        </p:nvSpPr>
        <p:spPr>
          <a:xfrm>
            <a:off x="1030760" y="10461388"/>
            <a:ext cx="20666296" cy="30469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</a:pPr>
            <a:r>
              <a:rPr b="0" i="0" lang="ru-RU" sz="4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 ранжировании списков лиц, подавших заявления, учитываются:</a:t>
            </a:r>
            <a:endParaRPr/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</a:pPr>
            <a:r>
              <a:rPr b="0" i="0" lang="ru-RU" sz="4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 средний балл аттестата;</a:t>
            </a:r>
            <a:endParaRPr/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</a:pPr>
            <a:r>
              <a:rPr b="0" i="0" lang="ru-RU" sz="4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 общеобразовательные предметы (русский язык, обществознание, история);</a:t>
            </a:r>
            <a:endParaRPr/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</a:pPr>
            <a:r>
              <a:rPr b="0" i="0" lang="ru-RU" sz="4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3. индивидуальные достижения.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aashmileva\Desktop\DEN_ROS_STUDE\Слайд1.JPG" id="197" name="Google Shape;197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" y="-1"/>
            <a:ext cx="24627840" cy="13853160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Google Shape;198;p18"/>
          <p:cNvSpPr txBox="1"/>
          <p:nvPr/>
        </p:nvSpPr>
        <p:spPr>
          <a:xfrm>
            <a:off x="526703" y="3689648"/>
            <a:ext cx="17935361" cy="972108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</a:pPr>
            <a:r>
              <a:t/>
            </a:r>
            <a:endParaRPr b="1" i="0" sz="5200" u="sng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9" name="Google Shape;199;p18"/>
          <p:cNvSpPr txBox="1"/>
          <p:nvPr>
            <p:ph type="title"/>
          </p:nvPr>
        </p:nvSpPr>
        <p:spPr>
          <a:xfrm>
            <a:off x="4919192" y="1817440"/>
            <a:ext cx="15643369" cy="1052513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imes New Roman"/>
              <a:buNone/>
            </a:pPr>
            <a:r>
              <a:rPr b="1" lang="ru-RU" sz="36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Индивидуальные достижения,  учитываемые при приеме </a:t>
            </a:r>
            <a:br>
              <a:rPr b="1" lang="ru-RU" sz="36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1" lang="ru-RU" sz="36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 2023 году </a:t>
            </a:r>
            <a:r>
              <a:rPr i="1" lang="ru-RU" sz="36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(бакалавриат и специалитет)</a:t>
            </a:r>
            <a:endParaRPr/>
          </a:p>
        </p:txBody>
      </p:sp>
      <p:sp>
        <p:nvSpPr>
          <p:cNvPr id="200" name="Google Shape;200;p18"/>
          <p:cNvSpPr txBox="1"/>
          <p:nvPr/>
        </p:nvSpPr>
        <p:spPr>
          <a:xfrm>
            <a:off x="526702" y="4319110"/>
            <a:ext cx="23474609" cy="939689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 lnSpcReduction="10000"/>
          </a:bodyPr>
          <a:lstStyle/>
          <a:p>
            <a:pPr indent="-27940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Noto Sans Symbols"/>
              <a:buChar char="►"/>
            </a:pPr>
            <a:r>
              <a:rPr b="0" i="0" lang="ru-RU" sz="4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Наличие статуса чемпиона и призера Олимпийских игр, Паралимпийских игр и Сурдлимпийских игр, чемпиона мира, чемпиона Европы, лица, занявшего первое место на первенстве мира, первенстве Европы по видам спорта, включенным в программы Олимпийских игр, Паралимпийских игр и Сурдлимпийских игр – </a:t>
            </a:r>
            <a:r>
              <a:rPr b="1" i="0" lang="ru-RU" sz="4400" u="none" cap="none" strike="noStrik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 балл;</a:t>
            </a:r>
            <a:endParaRPr b="0" i="0" sz="4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7940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Noto Sans Symbols"/>
              <a:buChar char="►"/>
            </a:pPr>
            <a:r>
              <a:rPr b="0" i="0" lang="ru-RU" sz="4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1" i="0" lang="ru-RU" sz="4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наличие золотого, серебряного или бронзового знака</a:t>
            </a:r>
            <a:r>
              <a:rPr b="0" i="0" lang="ru-RU" sz="4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отличия Всероссийского физкультурно-спортивного комплекса </a:t>
            </a:r>
            <a:r>
              <a:rPr b="1" i="0" lang="ru-RU" sz="4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«Готов к труду и обороне»</a:t>
            </a:r>
            <a:r>
              <a:rPr b="0" i="0" lang="ru-RU" sz="4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(ГТО) и удостоверения к нему установленного образца – </a:t>
            </a:r>
            <a:r>
              <a:rPr b="1" i="0" lang="ru-RU" sz="4400" u="none" cap="none" strike="noStrik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 балл</a:t>
            </a:r>
            <a:r>
              <a:rPr b="1" i="0" lang="ru-RU" sz="4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/>
          </a:p>
          <a:p>
            <a:pPr indent="-27940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Noto Sans Symbols"/>
              <a:buChar char="►"/>
            </a:pPr>
            <a:r>
              <a:rPr b="0" i="0" lang="ru-RU" sz="4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Наличие </a:t>
            </a:r>
            <a:r>
              <a:rPr b="1" i="0" lang="ru-RU" sz="4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аттестата </a:t>
            </a:r>
            <a:r>
              <a:rPr b="0" i="0" lang="ru-RU" sz="4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 среднем общем образовании </a:t>
            </a:r>
            <a:r>
              <a:rPr b="1" i="0" lang="ru-RU" sz="4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 отличием,</a:t>
            </a:r>
            <a:r>
              <a:rPr b="0" i="0" lang="ru-RU" sz="4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или аттестата о среднем (полном) общем образовании для награжденных золотой или серебряной медалью, или наличие </a:t>
            </a:r>
            <a:r>
              <a:rPr b="1" i="0" lang="ru-RU" sz="4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диплома</a:t>
            </a:r>
            <a:r>
              <a:rPr b="0" i="0" lang="ru-RU" sz="4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о среднем профессиональном образовании </a:t>
            </a:r>
            <a:r>
              <a:rPr b="1" i="0" lang="ru-RU" sz="4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 отличием</a:t>
            </a:r>
            <a:r>
              <a:rPr b="0" i="0" lang="ru-RU" sz="4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– </a:t>
            </a:r>
            <a:r>
              <a:rPr b="1" i="0" lang="ru-RU" sz="4400" u="none" cap="none" strike="noStrik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 баллов</a:t>
            </a:r>
            <a:r>
              <a:rPr b="1" i="0" lang="ru-RU" sz="4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/>
          </a:p>
          <a:p>
            <a:pPr indent="-27940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Noto Sans Symbols"/>
              <a:buChar char="►"/>
            </a:pPr>
            <a:r>
              <a:rPr b="0" i="0" lang="ru-RU" sz="4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Участие и (или) результаты участия в олимпиадах школьников (не используемые для получения особых прав) – </a:t>
            </a:r>
            <a:r>
              <a:rPr b="1" i="0" lang="ru-RU" sz="4400" u="none" cap="none" strike="noStrik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2 - 5 баллов</a:t>
            </a:r>
            <a:r>
              <a:rPr b="1" i="0" lang="ru-RU" sz="4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/>
          </a:p>
          <a:p>
            <a:pPr indent="-27940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Noto Sans Symbols"/>
              <a:buChar char="►"/>
            </a:pPr>
            <a:r>
              <a:rPr b="0" i="0" lang="ru-RU" sz="4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Волонтерская (добровольческая) деятельность </a:t>
            </a:r>
            <a:r>
              <a:rPr b="1" i="0" lang="ru-RU" sz="4400" u="none" cap="none" strike="noStrik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– 1 балл</a:t>
            </a:r>
            <a:r>
              <a:rPr b="1" i="0" lang="ru-RU" sz="4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 </a:t>
            </a:r>
            <a:endParaRPr/>
          </a:p>
          <a:p>
            <a:pPr indent="-27940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Noto Sans Symbols"/>
              <a:buChar char="►"/>
            </a:pPr>
            <a:r>
              <a:rPr b="0" i="0" lang="ru-RU" sz="4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Статус победителя чемпионата по профессиональному мастерству среди инвалидов и лиц с ограниченными возможностями здоровья «Абилимпикс» – </a:t>
            </a:r>
            <a:r>
              <a:rPr b="1" i="0" lang="ru-RU" sz="4400" u="none" cap="none" strike="noStrik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 балл.</a:t>
            </a:r>
            <a:endParaRPr/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None/>
            </a:pPr>
            <a:r>
              <a:t/>
            </a:r>
            <a:endParaRPr b="1" i="0" sz="1800" u="none" cap="none" strike="noStrike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Noto Sans Symbols"/>
              <a:buNone/>
            </a:pPr>
            <a:r>
              <a:t/>
            </a:r>
            <a:endParaRPr b="1" i="0" sz="1000" u="none" cap="none" strike="noStrike">
              <a:solidFill>
                <a:srgbClr val="40404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aashmileva\Desktop\DEN_ROS_STUDE\Слайд1.JPG" id="205" name="Google Shape;205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" y="-1"/>
            <a:ext cx="24627840" cy="13853160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19"/>
          <p:cNvSpPr txBox="1"/>
          <p:nvPr/>
        </p:nvSpPr>
        <p:spPr>
          <a:xfrm>
            <a:off x="526703" y="3689648"/>
            <a:ext cx="17935361" cy="972108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</a:pPr>
            <a:r>
              <a:t/>
            </a:r>
            <a:endParaRPr b="1" i="0" sz="5200" u="sng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7" name="Google Shape;207;p19"/>
          <p:cNvSpPr/>
          <p:nvPr/>
        </p:nvSpPr>
        <p:spPr>
          <a:xfrm>
            <a:off x="5351240" y="1708078"/>
            <a:ext cx="14185576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imes New Roman"/>
              <a:buNone/>
            </a:pPr>
            <a:r>
              <a:rPr b="1" i="0" lang="ru-RU" sz="36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Индивидуальные достижения,  учитываемые при приеме </a:t>
            </a:r>
            <a:endParaRPr b="1" i="0" sz="36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imes New Roman"/>
              <a:buNone/>
            </a:pPr>
            <a:r>
              <a:rPr b="1" i="0" lang="ru-RU" sz="36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 2022 году </a:t>
            </a:r>
            <a:r>
              <a:rPr b="0" i="1" lang="ru-RU" sz="36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(магистратура)</a:t>
            </a:r>
            <a:endParaRPr b="0" i="0" sz="3600" u="none" cap="none" strike="noStrik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08" name="Google Shape;208;p19"/>
          <p:cNvSpPr txBox="1"/>
          <p:nvPr/>
        </p:nvSpPr>
        <p:spPr>
          <a:xfrm>
            <a:off x="527852" y="3969156"/>
            <a:ext cx="23401452" cy="9746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/>
          <a:p>
            <a:pPr indent="-342900" lvl="0" marL="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Noto Sans Symbols"/>
              <a:buChar char="►"/>
            </a:pPr>
            <a:r>
              <a:rPr b="0" i="0" lang="ru-RU" sz="5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Наличие одной или нескольких </a:t>
            </a:r>
            <a:r>
              <a:rPr b="1" i="0" lang="ru-RU" sz="5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научных публикаций</a:t>
            </a:r>
            <a:r>
              <a:rPr b="0" i="0" lang="ru-RU" sz="5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подтвержденных документально и выполненных без соавторства (оригинал и копия публикации со сведениями об источнике опубликования работы с указанием: ISBN, ISSN, URL, ББК источника или РИНЦ, при их отсутствии публикация не рассматривается как индивидуальное достижение) –</a:t>
            </a:r>
            <a:r>
              <a:rPr b="0" i="0" lang="ru-RU" sz="5400" u="none" cap="none" strike="noStrike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1" i="0" lang="ru-RU" sz="5400" u="none" cap="none" strike="noStrik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 балла </a:t>
            </a:r>
            <a:r>
              <a:rPr b="1" i="0" lang="ru-RU" sz="4000" u="none" cap="none" strike="noStrik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(не более 10 баллов)</a:t>
            </a:r>
            <a:r>
              <a:rPr b="1" i="0" lang="ru-RU" sz="4000" u="none" cap="none" strike="noStrike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 b="1" i="0" sz="4000" u="none" cap="none" strike="noStrike">
              <a:solidFill>
                <a:srgbClr val="40404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Noto Sans Symbols"/>
              <a:buChar char="►"/>
            </a:pPr>
            <a:r>
              <a:rPr b="0" i="0" lang="ru-RU" sz="5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наличие </a:t>
            </a:r>
            <a:r>
              <a:rPr b="1" i="0" lang="ru-RU" sz="5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рекомендации государственной экзаменационной комиссии </a:t>
            </a:r>
            <a:r>
              <a:rPr b="0" i="0" lang="ru-RU" sz="5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 поступлению в магистратуру на основании выписки из протокола заседания государственной экзаменационной комиссии – </a:t>
            </a:r>
            <a:r>
              <a:rPr b="1" i="0" lang="ru-RU" sz="5400" u="none" cap="none" strike="noStrik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 баллов</a:t>
            </a:r>
            <a:r>
              <a:rPr b="0" i="0" lang="ru-RU" sz="5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/>
          </a:p>
          <a:p>
            <a:pPr indent="-342900" lvl="0" marL="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Noto Sans Symbols"/>
              <a:buChar char="►"/>
            </a:pPr>
            <a:r>
              <a:rPr b="0" i="0" lang="ru-RU" sz="5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результаты участия в международных и национальных конкурсах – количество баллов в соответствии с приложением № 11 – не более </a:t>
            </a:r>
            <a:r>
              <a:rPr b="1" i="0" lang="ru-RU" sz="5400" u="none" cap="none" strike="noStrik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10 баллов</a:t>
            </a:r>
            <a:r>
              <a:rPr b="0" i="0" lang="ru-RU" sz="5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 </a:t>
            </a:r>
            <a:endParaRPr b="0" i="0" sz="5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Noto Sans Symbols"/>
              <a:buChar char="►"/>
            </a:pPr>
            <a:r>
              <a:rPr b="0" i="0" lang="ru-RU" sz="5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Средний балл документа о высшем образовании и о квалификации – учитывается при равенстве поступающих по критериям ранжирования, указанным в подпунктах 1 – 3 пункта 80 настоящих Правил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aashmileva\Desktop\DEN_ROS_STUDE\Слайд1.JPG" id="65" name="Google Shape;65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29989" y="0"/>
            <a:ext cx="24384001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2"/>
          <p:cNvSpPr txBox="1"/>
          <p:nvPr/>
        </p:nvSpPr>
        <p:spPr>
          <a:xfrm>
            <a:off x="5639272" y="1597645"/>
            <a:ext cx="13105456" cy="157992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Helvetica Neue"/>
              <a:buNone/>
            </a:pPr>
            <a:r>
              <a:rPr b="1" i="0" lang="ru-RU" sz="48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Преимущества получения профессионального образования</a:t>
            </a:r>
            <a:endParaRPr b="1" i="0" sz="4800" u="none" cap="none" strike="noStrik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php2c9qjt" id="67" name="Google Shape;67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30760" y="4409728"/>
            <a:ext cx="5814051" cy="8635961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pic>
        <p:nvPicPr>
          <p:cNvPr descr="Sv-vo_o_gos_akkred" id="68" name="Google Shape;68;p2"/>
          <p:cNvPicPr preferRelativeResize="0"/>
          <p:nvPr/>
        </p:nvPicPr>
        <p:blipFill rotWithShape="1">
          <a:blip r:embed="rId5">
            <a:alphaModFix/>
          </a:blip>
          <a:srcRect b="0" l="14519" r="15495" t="0"/>
          <a:stretch/>
        </p:blipFill>
        <p:spPr>
          <a:xfrm>
            <a:off x="7905560" y="4397524"/>
            <a:ext cx="6009741" cy="8584415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pic>
        <p:nvPicPr>
          <p:cNvPr descr="Z:\Администрация\Помощник директора по воспитательной работе\2018-2019_учебный год\СТУДЕНТ ГОДА\Видякин Артем\images-svid_obsh_akkr-140x200.jpg" id="69" name="Google Shape;69;p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6210465" y="4249460"/>
            <a:ext cx="5068526" cy="87324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aashmileva\Desktop\DEN_ROS_STUDE\Слайд1.JPG" id="213" name="Google Shape;213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" y="-1"/>
            <a:ext cx="24627840" cy="13853160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20"/>
          <p:cNvSpPr txBox="1"/>
          <p:nvPr/>
        </p:nvSpPr>
        <p:spPr>
          <a:xfrm>
            <a:off x="526703" y="3689648"/>
            <a:ext cx="17935361" cy="972108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</a:pPr>
            <a:r>
              <a:t/>
            </a:r>
            <a:endParaRPr b="1" i="0" sz="5200" u="sng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5" name="Google Shape;215;p20"/>
          <p:cNvSpPr/>
          <p:nvPr/>
        </p:nvSpPr>
        <p:spPr>
          <a:xfrm>
            <a:off x="4991200" y="1529408"/>
            <a:ext cx="14041560" cy="14465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Times New Roman"/>
              <a:buNone/>
            </a:pPr>
            <a:r>
              <a:rPr b="1" i="0" lang="ru-RU" sz="4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Стоимость обучения </a:t>
            </a:r>
            <a:br>
              <a:rPr b="1" i="0" lang="ru-RU" sz="4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1" i="0" lang="ru-RU" sz="4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 2021/20221 учебном году</a:t>
            </a:r>
            <a:endParaRPr b="0" i="0" sz="4400" u="none" cap="none" strike="noStrik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aphicFrame>
        <p:nvGraphicFramePr>
          <p:cNvPr id="216" name="Google Shape;216;p20"/>
          <p:cNvGraphicFramePr/>
          <p:nvPr/>
        </p:nvGraphicFramePr>
        <p:xfrm>
          <a:off x="417312" y="2849752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{8A40D2B5-0B76-48A2-8DF4-C79A257BDA8F}</a:tableStyleId>
              </a:tblPr>
              <a:tblGrid>
                <a:gridCol w="7129925"/>
                <a:gridCol w="4617725"/>
                <a:gridCol w="4215150"/>
                <a:gridCol w="7226525"/>
              </a:tblGrid>
              <a:tr h="11514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200"/>
                        <a:buFont typeface="Times New Roman"/>
                        <a:buNone/>
                      </a:pPr>
                      <a:r>
                        <a:rPr b="1" i="0" lang="ru-RU" sz="4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Направление подготовки</a:t>
                      </a:r>
                      <a:endParaRPr b="1" i="0" sz="4200" u="none" cap="none" strike="noStrik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650" marL="636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4A43">
                        <a:alpha val="3568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200"/>
                        <a:buFont typeface="Times New Roman"/>
                        <a:buNone/>
                      </a:pPr>
                      <a:r>
                        <a:rPr b="1" i="0" lang="ru-RU" sz="4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форма обучения</a:t>
                      </a:r>
                      <a:endParaRPr b="1" i="0" sz="4200" u="none" cap="none" strike="noStrik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650" marL="636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4A43">
                        <a:alpha val="3568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200"/>
                        <a:buFont typeface="Times New Roman"/>
                        <a:buNone/>
                      </a:pPr>
                      <a:r>
                        <a:rPr b="1" i="0" lang="ru-RU" sz="4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Стоимость обучения (рублей)</a:t>
                      </a:r>
                      <a:endParaRPr/>
                    </a:p>
                  </a:txBody>
                  <a:tcPr marT="0" marB="0" marR="63650" marL="636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4A43">
                        <a:alpha val="3568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200"/>
                        <a:buFont typeface="Times New Roman"/>
                        <a:buNone/>
                      </a:pPr>
                      <a:r>
                        <a:rPr b="1" i="0" lang="ru-RU" sz="4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Возможность оплаты за счет средств:</a:t>
                      </a:r>
                      <a:endParaRPr/>
                    </a:p>
                  </a:txBody>
                  <a:tcPr marT="0" marB="0" marR="63650" marL="636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4A43">
                        <a:alpha val="35686"/>
                      </a:srgbClr>
                    </a:solidFill>
                  </a:tcPr>
                </a:tc>
              </a:tr>
              <a:tr h="664225">
                <a:tc rowSpan="3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200"/>
                        <a:buFont typeface="Times New Roman"/>
                        <a:buNone/>
                      </a:pPr>
                      <a:r>
                        <a:rPr b="1" i="0" lang="ru-RU" sz="4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 </a:t>
                      </a:r>
                      <a:endParaRPr/>
                    </a:p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200"/>
                        <a:buFont typeface="Times New Roman"/>
                        <a:buNone/>
                      </a:pPr>
                      <a:r>
                        <a:rPr b="1" i="0" lang="ru-RU" sz="4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Юриспруденция (бакалавриат)</a:t>
                      </a:r>
                      <a:endParaRPr b="1" i="0" sz="4200" u="none" cap="none" strike="noStrik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650" marL="636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4A43">
                        <a:alpha val="3568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200"/>
                        <a:buFont typeface="Times New Roman"/>
                        <a:buNone/>
                      </a:pPr>
                      <a:r>
                        <a:rPr b="0" i="0" lang="ru-RU" sz="4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очная</a:t>
                      </a:r>
                      <a:endParaRPr b="0" i="0" sz="4200" u="none" cap="none" strike="noStrik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650" marL="636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4A43">
                        <a:alpha val="3568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200"/>
                        <a:buFont typeface="Times New Roman"/>
                        <a:buNone/>
                      </a:pPr>
                      <a:r>
                        <a:rPr b="0" i="0" lang="ru-RU" sz="4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93 950</a:t>
                      </a:r>
                      <a:endParaRPr/>
                    </a:p>
                  </a:txBody>
                  <a:tcPr marT="0" marB="0" marR="63650" marL="636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4A43">
                        <a:alpha val="35686"/>
                      </a:srgbClr>
                    </a:solidFill>
                  </a:tcPr>
                </a:tc>
                <a:tc rowSpan="9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200"/>
                        <a:buFont typeface="Times New Roman"/>
                        <a:buNone/>
                      </a:pPr>
                      <a:r>
                        <a:rPr b="0" i="0" lang="ru-RU" sz="4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1. Собственных средств физических лиц;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200"/>
                        <a:buFont typeface="Times New Roman"/>
                        <a:buNone/>
                      </a:pPr>
                      <a:r>
                        <a:rPr b="0" i="0" lang="ru-RU" sz="4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2. Собственных средств юридических лиц;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200"/>
                        <a:buFont typeface="Times New Roman"/>
                        <a:buNone/>
                      </a:pPr>
                      <a:r>
                        <a:rPr b="0" i="0" lang="ru-RU" sz="4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3. Материнского капитала;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200"/>
                        <a:buFont typeface="Times New Roman"/>
                        <a:buNone/>
                      </a:pPr>
                      <a:r>
                        <a:rPr b="0" i="0" lang="ru-RU" sz="4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4. Образовательного кредита. 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200"/>
                        <a:buFont typeface="Times New Roman"/>
                        <a:buNone/>
                      </a:pPr>
                      <a:r>
                        <a:rPr b="1" i="0" lang="ru-RU" sz="4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Предоставление рассрочки всем поступающим! 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200"/>
                        <a:buFont typeface="Times New Roman"/>
                        <a:buNone/>
                      </a:pPr>
                      <a:r>
                        <a:rPr b="0" i="0" lang="ru-RU" sz="4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Возможность перевода с платного обучения </a:t>
                      </a:r>
                      <a:r>
                        <a:rPr b="1" i="0" lang="ru-RU" sz="4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на обучение за счет средств федерального бюджета</a:t>
                      </a:r>
                      <a:r>
                        <a:rPr b="0" i="0" lang="ru-RU" sz="4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.</a:t>
                      </a:r>
                      <a:endParaRPr/>
                    </a:p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200"/>
                        <a:buFont typeface="Helvetica Neue"/>
                        <a:buNone/>
                      </a:pPr>
                      <a:r>
                        <a:t/>
                      </a:r>
                      <a:endParaRPr b="0" i="0" sz="4200" u="none" cap="none" strike="noStrik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650" marL="636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4A43">
                        <a:alpha val="35686"/>
                      </a:srgbClr>
                    </a:solidFill>
                  </a:tcPr>
                </a:tc>
              </a:tr>
              <a:tr h="720075"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200"/>
                        <a:buFont typeface="Times New Roman"/>
                        <a:buNone/>
                      </a:pPr>
                      <a:r>
                        <a:rPr b="0" i="0" lang="ru-RU" sz="4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очно-заочная</a:t>
                      </a:r>
                      <a:endParaRPr/>
                    </a:p>
                  </a:txBody>
                  <a:tcPr marT="0" marB="0" marR="63650" marL="636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4A43">
                        <a:alpha val="3568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200"/>
                        <a:buFont typeface="Times New Roman"/>
                        <a:buNone/>
                      </a:pPr>
                      <a:r>
                        <a:rPr b="0" i="0" lang="ru-RU" sz="4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52 000</a:t>
                      </a:r>
                      <a:endParaRPr/>
                    </a:p>
                  </a:txBody>
                  <a:tcPr marT="0" marB="0" marR="63650" marL="636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4A43">
                        <a:alpha val="35686"/>
                      </a:srgbClr>
                    </a:solidFill>
                  </a:tcPr>
                </a:tc>
                <a:tc vMerge="1"/>
              </a:tr>
              <a:tr h="1008100"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200"/>
                        <a:buFont typeface="Times New Roman"/>
                        <a:buNone/>
                      </a:pPr>
                      <a:r>
                        <a:rPr b="0" i="0" lang="ru-RU" sz="4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заочная (на базе ВПО и СПО)</a:t>
                      </a:r>
                      <a:endParaRPr/>
                    </a:p>
                  </a:txBody>
                  <a:tcPr marT="0" marB="0" marR="63650" marL="636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4A43">
                        <a:alpha val="3568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200"/>
                        <a:buFont typeface="Times New Roman"/>
                        <a:buNone/>
                      </a:pPr>
                      <a:r>
                        <a:rPr b="0" i="0" lang="ru-RU" sz="4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42 000</a:t>
                      </a:r>
                      <a:endParaRPr/>
                    </a:p>
                  </a:txBody>
                  <a:tcPr marT="0" marB="0" marR="63650" marL="636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4A43">
                        <a:alpha val="35686"/>
                      </a:srgbClr>
                    </a:solidFill>
                  </a:tcPr>
                </a:tc>
                <a:tc vMerge="1"/>
              </a:tr>
              <a:tr h="525700">
                <a:tc row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200"/>
                        <a:buFont typeface="Times New Roman"/>
                        <a:buNone/>
                      </a:pPr>
                      <a:r>
                        <a:rPr b="1" i="0" lang="ru-RU" sz="4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Правовое обеспечение национальной безопасности (специалитет)</a:t>
                      </a:r>
                      <a:endParaRPr b="1" i="0" sz="4200" u="none" cap="none" strike="noStrik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650" marL="636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4A43">
                        <a:alpha val="3568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200"/>
                        <a:buFont typeface="Times New Roman"/>
                        <a:buNone/>
                      </a:pPr>
                      <a:r>
                        <a:rPr b="0" i="0" lang="ru-RU" sz="4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очная</a:t>
                      </a:r>
                      <a:endParaRPr b="0" i="0" sz="4200" u="none" cap="none" strike="noStrik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650" marL="636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4A43">
                        <a:alpha val="3568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200"/>
                        <a:buFont typeface="Times New Roman"/>
                        <a:buNone/>
                      </a:pPr>
                      <a:r>
                        <a:rPr b="0" i="0" lang="ru-RU" sz="4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93 950</a:t>
                      </a:r>
                      <a:endParaRPr/>
                    </a:p>
                  </a:txBody>
                  <a:tcPr marT="0" marB="0" marR="63650" marL="636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4A43">
                        <a:alpha val="35686"/>
                      </a:srgbClr>
                    </a:solidFill>
                  </a:tcPr>
                </a:tc>
                <a:tc vMerge="1"/>
              </a:tr>
              <a:tr h="1159775"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200"/>
                        <a:buFont typeface="Times New Roman"/>
                        <a:buNone/>
                      </a:pPr>
                      <a:r>
                        <a:rPr b="0" i="0" lang="ru-RU" sz="4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заочная</a:t>
                      </a:r>
                      <a:endParaRPr b="0" i="0" sz="4200" u="none" cap="none" strike="noStrik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650" marL="636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4A43">
                        <a:alpha val="3568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200"/>
                        <a:buFont typeface="Times New Roman"/>
                        <a:buNone/>
                      </a:pPr>
                      <a:r>
                        <a:rPr b="0" i="0" lang="ru-RU" sz="4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38 000</a:t>
                      </a:r>
                      <a:endParaRPr/>
                    </a:p>
                  </a:txBody>
                  <a:tcPr marT="0" marB="0" marR="63650" marL="636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4A43">
                        <a:alpha val="35686"/>
                      </a:srgbClr>
                    </a:solidFill>
                  </a:tcPr>
                </a:tc>
                <a:tc vMerge="1"/>
              </a:tr>
              <a:tr h="628225">
                <a:tc row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200"/>
                        <a:buFont typeface="Times New Roman"/>
                        <a:buNone/>
                      </a:pPr>
                      <a:r>
                        <a:rPr b="1" i="0" lang="ru-RU" sz="4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Магистратура</a:t>
                      </a:r>
                      <a:endParaRPr b="1" i="0" sz="4200" u="none" cap="none" strike="noStrik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650" marL="636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4A43">
                        <a:alpha val="3568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200"/>
                        <a:buFont typeface="Times New Roman"/>
                        <a:buNone/>
                      </a:pPr>
                      <a:r>
                        <a:rPr b="0" i="0" lang="ru-RU" sz="4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очная</a:t>
                      </a:r>
                      <a:endParaRPr b="0" i="0" sz="4200" u="none" cap="none" strike="noStrik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650" marL="636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4A43">
                        <a:alpha val="3568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200"/>
                        <a:buFont typeface="Times New Roman"/>
                        <a:buNone/>
                      </a:pPr>
                      <a:r>
                        <a:rPr b="0" i="0" lang="ru-RU" sz="4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100 050</a:t>
                      </a:r>
                      <a:endParaRPr/>
                    </a:p>
                  </a:txBody>
                  <a:tcPr marT="0" marB="0" marR="63650" marL="636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4A43">
                        <a:alpha val="35686"/>
                      </a:srgbClr>
                    </a:solidFill>
                  </a:tcPr>
                </a:tc>
                <a:tc vMerge="1"/>
              </a:tr>
              <a:tr h="925575"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200"/>
                        <a:buFont typeface="Times New Roman"/>
                        <a:buNone/>
                      </a:pPr>
                      <a:r>
                        <a:rPr b="0" i="0" lang="ru-RU" sz="4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заочная</a:t>
                      </a:r>
                      <a:endParaRPr b="0" i="0" sz="4200" u="none" cap="none" strike="noStrik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650" marL="636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4A43">
                        <a:alpha val="3568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200"/>
                        <a:buFont typeface="Times New Roman"/>
                        <a:buNone/>
                      </a:pPr>
                      <a:r>
                        <a:rPr b="0" i="0" lang="ru-RU" sz="4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47 200</a:t>
                      </a:r>
                      <a:endParaRPr/>
                    </a:p>
                  </a:txBody>
                  <a:tcPr marT="0" marB="0" marR="63650" marL="636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4A43">
                        <a:alpha val="35686"/>
                      </a:srgbClr>
                    </a:solidFill>
                  </a:tcPr>
                </a:tc>
                <a:tc vMerge="1"/>
              </a:tr>
              <a:tr h="1231900">
                <a:tc row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200"/>
                        <a:buFont typeface="Times New Roman"/>
                        <a:buNone/>
                      </a:pPr>
                      <a:r>
                        <a:rPr b="1" lang="ru-RU" sz="32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Право и организация социального обеспечения / Право и судебное администрирование (СПО)</a:t>
                      </a:r>
                      <a:endParaRPr b="1" i="0" sz="3200" u="none" cap="none" strike="noStrik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650" marL="636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4A43">
                        <a:alpha val="3568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200"/>
                        <a:buFont typeface="Times New Roman"/>
                        <a:buNone/>
                      </a:pPr>
                      <a:r>
                        <a:rPr b="0" i="0" lang="ru-RU" sz="4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очная</a:t>
                      </a:r>
                      <a:endParaRPr/>
                    </a:p>
                  </a:txBody>
                  <a:tcPr marT="0" marB="0" marR="63650" marL="636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4A43">
                        <a:alpha val="3568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200"/>
                        <a:buFont typeface="Times New Roman"/>
                        <a:buNone/>
                      </a:pPr>
                      <a:r>
                        <a:rPr b="0" i="0" lang="ru-RU" sz="4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55 000</a:t>
                      </a:r>
                      <a:endParaRPr/>
                    </a:p>
                  </a:txBody>
                  <a:tcPr marT="0" marB="0" marR="63650" marL="636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4A43">
                        <a:alpha val="35686"/>
                      </a:srgbClr>
                    </a:solidFill>
                  </a:tcPr>
                </a:tc>
                <a:tc vMerge="1"/>
              </a:tr>
              <a:tr h="1231900"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200"/>
                        <a:buFont typeface="Times New Roman"/>
                        <a:buNone/>
                      </a:pPr>
                      <a:r>
                        <a:rPr b="0" i="0" lang="ru-RU" sz="4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заочная</a:t>
                      </a:r>
                      <a:endParaRPr b="0" i="0" sz="4200" u="none" cap="none" strike="noStrik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650" marL="636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4A43">
                        <a:alpha val="3568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200"/>
                        <a:buFont typeface="Times New Roman"/>
                        <a:buNone/>
                      </a:pPr>
                      <a:r>
                        <a:rPr b="0" i="0" lang="ru-RU" sz="4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26 000</a:t>
                      </a:r>
                      <a:endParaRPr b="0" i="0" sz="4200" u="none" cap="none" strike="noStrik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650" marL="636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4A43">
                        <a:alpha val="35686"/>
                      </a:srgbClr>
                    </a:solidFill>
                  </a:tcPr>
                </a:tc>
                <a:tc vMerge="1"/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aashmileva\Desktop\DEN_ROS_STUDE\Слайд1.JPG" id="221" name="Google Shape;221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" y="-1"/>
            <a:ext cx="24627840" cy="13853160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Google Shape;222;p21"/>
          <p:cNvSpPr txBox="1"/>
          <p:nvPr/>
        </p:nvSpPr>
        <p:spPr>
          <a:xfrm>
            <a:off x="526703" y="3689648"/>
            <a:ext cx="17935361" cy="972108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</a:pPr>
            <a:r>
              <a:t/>
            </a:r>
            <a:endParaRPr b="1" i="0" sz="5200" u="sng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3" name="Google Shape;223;p21"/>
          <p:cNvSpPr txBox="1"/>
          <p:nvPr/>
        </p:nvSpPr>
        <p:spPr>
          <a:xfrm>
            <a:off x="1008190" y="5011711"/>
            <a:ext cx="23813103" cy="8399017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-35560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600"/>
              <a:buFont typeface="Arial"/>
              <a:buChar char="•"/>
            </a:pPr>
            <a:r>
              <a:rPr b="1" i="0" lang="ru-RU" sz="5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Официальный сайт:  </a:t>
            </a:r>
            <a:r>
              <a:rPr b="1" i="0" lang="ru-RU" sz="5600" u="none" cap="none" strike="noStrik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www.msalkirov.ru</a:t>
            </a:r>
            <a:endParaRPr b="1" i="0" sz="5600" u="none" cap="none" strike="noStrike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600"/>
              <a:buFont typeface="Arial"/>
              <a:buNone/>
            </a:pPr>
            <a:r>
              <a:t/>
            </a:r>
            <a:endParaRPr b="1" i="0" sz="56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5560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600"/>
              <a:buFont typeface="Arial"/>
              <a:buChar char="•"/>
            </a:pPr>
            <a:r>
              <a:rPr b="1" i="0" lang="ru-RU" sz="5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Электронная почта: </a:t>
            </a:r>
            <a:r>
              <a:rPr b="1" i="0" lang="ru-RU" sz="5600" u="none" cap="none" strike="noStrik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pk@msalkirov.ru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600"/>
              <a:buFont typeface="Arial"/>
              <a:buNone/>
            </a:pPr>
            <a:r>
              <a:t/>
            </a:r>
            <a:endParaRPr b="1" i="0" sz="56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5560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600"/>
              <a:buFont typeface="Arial"/>
              <a:buChar char="•"/>
            </a:pPr>
            <a:r>
              <a:rPr b="1" i="0" lang="ru-RU" sz="5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Почтовый адрес: </a:t>
            </a:r>
            <a:r>
              <a:rPr b="1" i="0" lang="ru-RU" sz="5600" u="none" cap="none" strike="noStrik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610000 г. Киров, ул. Ленина д. 99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600"/>
              <a:buFont typeface="Arial"/>
              <a:buNone/>
            </a:pPr>
            <a:r>
              <a:t/>
            </a:r>
            <a:endParaRPr b="1" i="0" sz="56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5560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600"/>
              <a:buFont typeface="Arial"/>
              <a:buChar char="•"/>
            </a:pPr>
            <a:r>
              <a:rPr b="1" i="0" lang="ru-RU" sz="5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Группа в VK:  </a:t>
            </a:r>
            <a:r>
              <a:rPr b="1" i="0" lang="ru-RU" sz="5600" u="none" cap="none" strike="noStrik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vk.com/mgyakirov</a:t>
            </a:r>
            <a:endParaRPr b="1" i="0" sz="5600" u="none" cap="none" strike="noStrike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5600"/>
              <a:buFont typeface="Noto Sans Symbols"/>
              <a:buNone/>
            </a:pPr>
            <a:r>
              <a:rPr b="1" i="0" lang="ru-RU" sz="5600" u="none" cap="none" strike="noStrik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endParaRPr b="1" i="0" sz="5600" u="none" cap="none" strike="noStrike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5560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600"/>
              <a:buFont typeface="Arial"/>
              <a:buChar char="•"/>
            </a:pPr>
            <a:r>
              <a:rPr b="1" i="0" lang="ru-RU" sz="5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Телефоны: </a:t>
            </a:r>
            <a:r>
              <a:rPr b="1" i="0" lang="ru-RU" sz="5600" u="none" cap="none" strike="noStrik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8 (8332) 35-48-82,  8 901 419 09 10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Helvetica Neue"/>
              <a:buNone/>
            </a:pPr>
            <a:r>
              <a:t/>
            </a:r>
            <a:endParaRPr b="1" i="0" sz="48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</a:pPr>
            <a:r>
              <a:t/>
            </a:r>
            <a:endParaRPr b="1" i="0" sz="18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</a:pPr>
            <a:r>
              <a:t/>
            </a:r>
            <a:endParaRPr b="1" i="0" sz="18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288ba04199f5de8375ca7ef2745" id="224" name="Google Shape;224;p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269473" y="4456505"/>
            <a:ext cx="2223876" cy="1763094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" name="Google Shape;225;p2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9726188" y="6107269"/>
            <a:ext cx="1495425" cy="13033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" name="Google Shape;226;p2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9709105" y="7762177"/>
            <a:ext cx="1344612" cy="1193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p2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9924626" y="9448462"/>
            <a:ext cx="1098550" cy="107156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p21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9633699" y="10962456"/>
            <a:ext cx="1495425" cy="1295400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p21"/>
          <p:cNvSpPr txBox="1"/>
          <p:nvPr>
            <p:ph type="title"/>
          </p:nvPr>
        </p:nvSpPr>
        <p:spPr>
          <a:xfrm>
            <a:off x="8663608" y="1698824"/>
            <a:ext cx="6348413" cy="13208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600"/>
              <a:buFont typeface="Times New Roman"/>
              <a:buNone/>
            </a:pPr>
            <a:r>
              <a:rPr b="1" lang="ru-RU" sz="66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Контакты</a:t>
            </a:r>
            <a:endParaRPr b="1" sz="66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aashmileva\Desktop\DEN_ROS_STUDE\Слайд1.JPG" id="234" name="Google Shape;234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103082"/>
            <a:ext cx="24627840" cy="13853160"/>
          </a:xfrm>
          <a:prstGeom prst="rect">
            <a:avLst/>
          </a:prstGeom>
          <a:noFill/>
          <a:ln>
            <a:noFill/>
          </a:ln>
        </p:spPr>
      </p:pic>
      <p:sp>
        <p:nvSpPr>
          <p:cNvPr id="235" name="Google Shape;235;p22"/>
          <p:cNvSpPr txBox="1"/>
          <p:nvPr/>
        </p:nvSpPr>
        <p:spPr>
          <a:xfrm>
            <a:off x="526703" y="3689648"/>
            <a:ext cx="17935361" cy="972108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</a:pPr>
            <a:r>
              <a:t/>
            </a:r>
            <a:endParaRPr b="1" i="0" sz="5200" u="sng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6" name="Google Shape;236;p22"/>
          <p:cNvSpPr txBox="1"/>
          <p:nvPr/>
        </p:nvSpPr>
        <p:spPr>
          <a:xfrm>
            <a:off x="527852" y="3969156"/>
            <a:ext cx="23401452" cy="9746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/>
          <a:p>
            <a:pPr indent="0" lvl="0" marL="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Noto Sans Symbols"/>
              <a:buNone/>
            </a:pPr>
            <a:r>
              <a:t/>
            </a:r>
            <a:endParaRPr b="0" i="0" sz="5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7" name="Google Shape;237;p22"/>
          <p:cNvSpPr txBox="1"/>
          <p:nvPr/>
        </p:nvSpPr>
        <p:spPr>
          <a:xfrm>
            <a:off x="526703" y="4010587"/>
            <a:ext cx="21386376" cy="5625822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Times New Roman"/>
              <a:buNone/>
            </a:pPr>
            <a:r>
              <a:rPr b="0" i="0" lang="ru-RU" sz="4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Участники: школьники 8 – 11 класс.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Times New Roman"/>
              <a:buNone/>
            </a:pPr>
            <a:r>
              <a:rPr b="0" i="0" lang="ru-RU" sz="4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Регистрация: электронно на официальном портале Олимпиады: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Times New Roman"/>
              <a:buNone/>
            </a:pPr>
            <a:r>
              <a:rPr b="0" i="0" lang="ru-RU" sz="4800" u="sng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https://olymp.msal.ru</a:t>
            </a:r>
            <a:r>
              <a:rPr b="0" i="0" lang="ru-RU" sz="4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с 1 октября 2022 г. по 9 января 2023 г.</a:t>
            </a:r>
            <a:endParaRPr b="0" i="0" sz="48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Times New Roman"/>
              <a:buNone/>
            </a:pPr>
            <a:r>
              <a:rPr b="0" i="0" lang="ru-RU" sz="4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Документы для участия: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Times New Roman"/>
              <a:buNone/>
            </a:pPr>
            <a:r>
              <a:rPr b="0" i="0" lang="ru-RU" sz="4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 копия (скан) паспорта;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Times New Roman"/>
              <a:buNone/>
            </a:pPr>
            <a:r>
              <a:rPr b="0" i="0" lang="ru-RU" sz="4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 согласие на обработку персональных данных;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Times New Roman"/>
              <a:buNone/>
            </a:pPr>
            <a:r>
              <a:rPr b="0" i="0" lang="ru-RU" sz="4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3. справка об обучении (не ранее 1 сентября 2022 года).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Times New Roman"/>
              <a:buNone/>
            </a:pPr>
            <a:r>
              <a:rPr b="0" i="0" lang="ru-RU" sz="4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Этапы: 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Times New Roman"/>
              <a:buNone/>
            </a:pPr>
            <a:r>
              <a:rPr b="0" i="0" lang="ru-RU" sz="4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 отборочный в дистанционной форме – 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Times New Roman"/>
              <a:buNone/>
            </a:pPr>
            <a:r>
              <a:rPr b="1" i="0" lang="ru-RU" sz="4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14 января 2023 года (8, 9, 10 классы); 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Times New Roman"/>
              <a:buNone/>
            </a:pPr>
            <a:r>
              <a:rPr b="1" i="0" lang="ru-RU" sz="4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15 января 2023 года (11 класс)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Times New Roman"/>
              <a:buNone/>
            </a:pPr>
            <a:r>
              <a:rPr b="0" i="0" lang="ru-RU" sz="4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 заключительный – </a:t>
            </a:r>
            <a:r>
              <a:rPr b="1" i="0" lang="ru-RU" sz="4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4, 5 марта 2023 года 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Times New Roman"/>
              <a:buNone/>
            </a:pPr>
            <a:r>
              <a:rPr b="0" i="0" lang="ru-RU" sz="4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 письменной форме с применением дистанционных технологий</a:t>
            </a:r>
            <a:endParaRPr b="0" i="0" sz="48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8" name="Google Shape;238;p22"/>
          <p:cNvSpPr/>
          <p:nvPr/>
        </p:nvSpPr>
        <p:spPr>
          <a:xfrm>
            <a:off x="5855296" y="1961456"/>
            <a:ext cx="13489590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Times New Roman"/>
              <a:buNone/>
            </a:pPr>
            <a:r>
              <a:rPr b="1" i="0" lang="ru-RU" sz="4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Кутафинская олимпиада школьников по праву</a:t>
            </a:r>
            <a:endParaRPr b="0" i="0" sz="48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D:\фото академии\Без имени-1.png" id="239" name="Google Shape;239;p2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7523776" y="5906162"/>
            <a:ext cx="6405528" cy="65645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aashmileva\Desktop\DEN_ROS_STUDE\Слайд1.JPG" id="244" name="Google Shape;244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33314" y="-137160"/>
            <a:ext cx="24627840" cy="13853160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p23"/>
          <p:cNvSpPr txBox="1"/>
          <p:nvPr/>
        </p:nvSpPr>
        <p:spPr>
          <a:xfrm>
            <a:off x="526703" y="3689648"/>
            <a:ext cx="17935361" cy="972108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</a:pPr>
            <a:r>
              <a:t/>
            </a:r>
            <a:endParaRPr b="1" i="0" sz="5200" u="sng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6" name="Google Shape;246;p23"/>
          <p:cNvSpPr txBox="1"/>
          <p:nvPr/>
        </p:nvSpPr>
        <p:spPr>
          <a:xfrm>
            <a:off x="527852" y="3969156"/>
            <a:ext cx="23401452" cy="9746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/>
          <a:p>
            <a:pPr indent="0" lvl="0" marL="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Noto Sans Symbols"/>
              <a:buNone/>
            </a:pPr>
            <a:r>
              <a:t/>
            </a:r>
            <a:endParaRPr b="0" i="0" sz="5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7" name="Google Shape;247;p23"/>
          <p:cNvSpPr txBox="1"/>
          <p:nvPr/>
        </p:nvSpPr>
        <p:spPr>
          <a:xfrm>
            <a:off x="526703" y="4010587"/>
            <a:ext cx="21386376" cy="5625822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Autofit/>
          </a:bodyPr>
          <a:lstStyle/>
          <a:p>
            <a:pPr indent="-914400" lvl="0" marL="9144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Times New Roman"/>
              <a:buAutoNum type="arabicPeriod"/>
            </a:pPr>
            <a:r>
              <a:rPr b="0" i="0" lang="ru-RU" sz="6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Траектория.онлайн (Минобрнауки России): бесплатно пройти тестирование и узнать, какие учебные заведения и будущее место работы подходят именно вам. Ссылка: </a:t>
            </a:r>
            <a:r>
              <a:rPr b="1" i="0" lang="ru-RU" sz="6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траектория.онлайн</a:t>
            </a:r>
            <a:endParaRPr/>
          </a:p>
          <a:p>
            <a:pPr indent="-914400" lvl="0" marL="9144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Times New Roman"/>
              <a:buAutoNum type="arabicPeriod"/>
            </a:pPr>
            <a:r>
              <a:rPr b="0" i="0" lang="ru-RU" sz="6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Поступай правильно (Минобрнауки России): официальный портал о приёмной кампании и выборе вуза. Ссылка: </a:t>
            </a:r>
            <a:r>
              <a:rPr b="1" i="0" lang="ru-RU" sz="6000" u="sng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https://abitur.cbias.ru/</a:t>
            </a:r>
            <a:endParaRPr b="1" i="0" sz="60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914400" lvl="0" marL="9144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Times New Roman"/>
              <a:buAutoNum type="arabicPeriod"/>
            </a:pPr>
            <a:r>
              <a:rPr b="0" i="0" lang="ru-RU" sz="6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Профориентационное тестирование разработанное Волго-Вятским институтом (филиалом) МГЮА с интерпретацией по будущей профессии: </a:t>
            </a:r>
            <a:r>
              <a:rPr b="1" i="0" lang="ru-RU" sz="6000" u="sng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https://www.profi-job.ru/testings/269</a:t>
            </a:r>
            <a:endParaRPr b="0" i="0" sz="60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8" name="Google Shape;248;p23"/>
          <p:cNvSpPr/>
          <p:nvPr/>
        </p:nvSpPr>
        <p:spPr>
          <a:xfrm>
            <a:off x="6615127" y="1961456"/>
            <a:ext cx="11969943" cy="10156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Times New Roman"/>
              <a:buNone/>
            </a:pPr>
            <a:r>
              <a:rPr b="1" i="0" lang="ru-RU" sz="6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Полезные ресурсы и информация</a:t>
            </a:r>
            <a:endParaRPr b="0" i="0" sz="60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aashmileva\Desktop\DEN_ROS_STUDE\Слайд1.JPG" id="253" name="Google Shape;253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33314" y="-137160"/>
            <a:ext cx="24627840" cy="13853160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p24"/>
          <p:cNvSpPr txBox="1"/>
          <p:nvPr/>
        </p:nvSpPr>
        <p:spPr>
          <a:xfrm>
            <a:off x="526703" y="3689648"/>
            <a:ext cx="17935361" cy="972108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</a:pPr>
            <a:r>
              <a:t/>
            </a:r>
            <a:endParaRPr b="1" i="0" sz="5200" u="sng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55" name="Google Shape;255;p24"/>
          <p:cNvSpPr txBox="1"/>
          <p:nvPr/>
        </p:nvSpPr>
        <p:spPr>
          <a:xfrm>
            <a:off x="527852" y="3969156"/>
            <a:ext cx="23401452" cy="9746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/>
          <a:p>
            <a:pPr indent="0" lvl="0" marL="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Noto Sans Symbols"/>
              <a:buNone/>
            </a:pPr>
            <a:r>
              <a:t/>
            </a:r>
            <a:endParaRPr b="0" i="0" sz="5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56" name="Google Shape;256;p24"/>
          <p:cNvSpPr txBox="1"/>
          <p:nvPr/>
        </p:nvSpPr>
        <p:spPr>
          <a:xfrm>
            <a:off x="547663" y="3025512"/>
            <a:ext cx="23186577" cy="5007653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Times New Roman"/>
              <a:buNone/>
            </a:pPr>
            <a:r>
              <a:rPr b="1" i="0" lang="ru-RU" sz="6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Волго-Вятский институт (филиал) Университета </a:t>
            </a:r>
            <a:endParaRPr b="1" i="0" sz="60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Times New Roman"/>
              <a:buNone/>
            </a:pPr>
            <a:r>
              <a:rPr b="1" i="0" lang="ru-RU" sz="6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имени О.Е. Кутафина (МГЮА) проводит </a:t>
            </a:r>
            <a:endParaRPr b="1" i="0" sz="60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Times New Roman"/>
              <a:buNone/>
            </a:pPr>
            <a:r>
              <a:rPr b="1" i="0" lang="ru-RU" sz="6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регулярные экскурсии по музею Института. </a:t>
            </a:r>
            <a:endParaRPr b="0" i="0" sz="60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Times New Roman"/>
              <a:buNone/>
            </a:pPr>
            <a:r>
              <a:rPr b="1" i="0" lang="ru-RU" sz="6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Для участия необходимо обратиться в приёмную комиссию Института: </a:t>
            </a:r>
            <a:r>
              <a:rPr b="1" i="0" lang="ru-RU" sz="6000" u="none" cap="none" strike="noStrik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8 (8332) 35-48-82</a:t>
            </a:r>
            <a:endParaRPr b="0" i="0" sz="60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57" name="Google Shape;257;p24"/>
          <p:cNvSpPr/>
          <p:nvPr/>
        </p:nvSpPr>
        <p:spPr>
          <a:xfrm>
            <a:off x="7589569" y="1425640"/>
            <a:ext cx="8350363" cy="16312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Times New Roman"/>
              <a:buNone/>
            </a:pPr>
            <a:r>
              <a:rPr b="1" i="0" lang="ru-RU" sz="5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Музей «Вятской юстиции и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Times New Roman"/>
              <a:buNone/>
            </a:pPr>
            <a:r>
              <a:rPr b="1" i="0" lang="ru-RU" sz="5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истории Института»</a:t>
            </a:r>
            <a:endParaRPr b="0" i="0" sz="50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Z:\Приёмная комиссия\Общая папка\2020\реклама\Музей.jpg" id="258" name="Google Shape;258;p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21625" y="7538049"/>
            <a:ext cx="8928992" cy="591207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s://pp.userapi.com/c626621/v626621253/3466c/zRy7UPqjMjQ.jpg" id="259" name="Google Shape;259;p24"/>
          <p:cNvPicPr preferRelativeResize="0"/>
          <p:nvPr/>
        </p:nvPicPr>
        <p:blipFill rotWithShape="1">
          <a:blip r:embed="rId5">
            <a:alphaModFix/>
          </a:blip>
          <a:srcRect b="0" l="5521" r="0" t="0"/>
          <a:stretch/>
        </p:blipFill>
        <p:spPr>
          <a:xfrm>
            <a:off x="14217647" y="7634445"/>
            <a:ext cx="8292743" cy="5815690"/>
          </a:xfrm>
          <a:prstGeom prst="rect">
            <a:avLst/>
          </a:prstGeom>
          <a:solidFill>
            <a:srgbClr val="ECECEC"/>
          </a:solidFill>
          <a:ln cap="sq" cmpd="sng" w="889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5000" rotWithShape="0" algn="tl" dir="5400000" dist="1800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aashmileva\Desktop\DEN_ROS_STUDE\Слайд1.JPG" id="264" name="Google Shape;264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103082"/>
            <a:ext cx="24627840" cy="13853160"/>
          </a:xfrm>
          <a:prstGeom prst="rect">
            <a:avLst/>
          </a:prstGeom>
          <a:noFill/>
          <a:ln>
            <a:noFill/>
          </a:ln>
        </p:spPr>
      </p:pic>
      <p:sp>
        <p:nvSpPr>
          <p:cNvPr id="265" name="Google Shape;265;p25"/>
          <p:cNvSpPr txBox="1"/>
          <p:nvPr/>
        </p:nvSpPr>
        <p:spPr>
          <a:xfrm>
            <a:off x="526703" y="3689648"/>
            <a:ext cx="17935361" cy="972108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Helvetica Neue"/>
              <a:buNone/>
            </a:pPr>
            <a:r>
              <a:t/>
            </a:r>
            <a:endParaRPr b="1" i="0" sz="5200" u="sng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66" name="Google Shape;266;p25"/>
          <p:cNvSpPr txBox="1"/>
          <p:nvPr/>
        </p:nvSpPr>
        <p:spPr>
          <a:xfrm>
            <a:off x="527852" y="3969156"/>
            <a:ext cx="23401452" cy="9746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/>
          <a:p>
            <a:pPr indent="0" lvl="0" marL="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Noto Sans Symbols"/>
              <a:buNone/>
            </a:pPr>
            <a:r>
              <a:t/>
            </a:r>
            <a:endParaRPr b="0" i="0" sz="5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67" name="Google Shape;267;p25"/>
          <p:cNvSpPr txBox="1"/>
          <p:nvPr/>
        </p:nvSpPr>
        <p:spPr>
          <a:xfrm>
            <a:off x="1750840" y="5737277"/>
            <a:ext cx="21386376" cy="5625822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50021"/>
              </a:buClr>
              <a:buSzPts val="8800"/>
              <a:buFont typeface="Noto Sans Symbols"/>
              <a:buNone/>
            </a:pPr>
            <a:r>
              <a:rPr b="1" i="0" lang="ru-RU" sz="8800" u="none" cap="none" strike="noStrike">
                <a:solidFill>
                  <a:srgbClr val="A500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Ждем именно Вас в числе студентов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50021"/>
              </a:buClr>
              <a:buSzPts val="8800"/>
              <a:buFont typeface="Noto Sans Symbols"/>
              <a:buNone/>
            </a:pPr>
            <a:r>
              <a:rPr b="1" i="0" lang="ru-RU" sz="8800" u="none" cap="none" strike="noStrike">
                <a:solidFill>
                  <a:srgbClr val="A500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Волго-Вятского института Университета имени О.Е. Кутафина (МГЮА)</a:t>
            </a:r>
            <a:endParaRPr b="1" i="0" sz="8800" u="none" cap="none" strike="noStrike">
              <a:solidFill>
                <a:srgbClr val="A5002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aashmileva\Desktop\DEN_ROS_STUDE\Слайд1.JPG" id="74" name="Google Shape;74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24384001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3"/>
          <p:cNvSpPr txBox="1"/>
          <p:nvPr/>
        </p:nvSpPr>
        <p:spPr>
          <a:xfrm>
            <a:off x="5495256" y="1622902"/>
            <a:ext cx="12451759" cy="1456809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Times New Roman"/>
              <a:buNone/>
            </a:pPr>
            <a:r>
              <a:rPr b="1" i="0" lang="ru-RU" sz="4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Преимущества получения </a:t>
            </a:r>
            <a:br>
              <a:rPr b="1" i="0" lang="ru-RU" sz="4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1" i="0" lang="ru-RU" sz="44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юридического образования</a:t>
            </a:r>
            <a:endParaRPr b="0" i="0" sz="4400" u="none" cap="none" strike="noStrik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76" name="Google Shape;76;p3"/>
          <p:cNvPicPr preferRelativeResize="0"/>
          <p:nvPr/>
        </p:nvPicPr>
        <p:blipFill rotWithShape="1">
          <a:blip r:embed="rId4">
            <a:alphaModFix/>
          </a:blip>
          <a:srcRect b="9465" l="6205" r="2181" t="0"/>
          <a:stretch/>
        </p:blipFill>
        <p:spPr>
          <a:xfrm>
            <a:off x="14231737" y="5705872"/>
            <a:ext cx="9814159" cy="7056784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3"/>
          <p:cNvSpPr txBox="1"/>
          <p:nvPr/>
        </p:nvSpPr>
        <p:spPr>
          <a:xfrm>
            <a:off x="526702" y="3401616"/>
            <a:ext cx="13681521" cy="9721059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-4572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Noto Sans Symbols"/>
              <a:buChar char="✔"/>
            </a:pPr>
            <a:r>
              <a:rPr b="0" i="0" lang="ru-RU" sz="3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получение </a:t>
            </a:r>
            <a:r>
              <a:rPr b="1" i="0" lang="ru-RU" sz="3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Московского государственного диплома Университета имени О.Е. Кутафина (МГЮА)</a:t>
            </a:r>
            <a:r>
              <a:rPr b="0" i="0" lang="ru-RU" sz="3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/>
          </a:p>
          <a:p>
            <a:pPr indent="-4572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Noto Sans Symbols"/>
              <a:buChar char="✔"/>
            </a:pPr>
            <a:r>
              <a:rPr b="0" i="0" lang="ru-RU" sz="3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более </a:t>
            </a:r>
            <a:r>
              <a:rPr b="1" i="0" lang="ru-RU" sz="3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110 бюджетных мест</a:t>
            </a:r>
            <a:r>
              <a:rPr b="0" i="0" lang="ru-RU" sz="3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/>
          </a:p>
          <a:p>
            <a:pPr indent="-4572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Noto Sans Symbols"/>
              <a:buChar char="✔"/>
            </a:pPr>
            <a:r>
              <a:rPr b="0" i="0" lang="ru-RU" sz="3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возможность обучения на </a:t>
            </a:r>
            <a:r>
              <a:rPr b="1" i="0" lang="ru-RU" sz="3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очной, очно-заочной и заочной формах</a:t>
            </a:r>
            <a:r>
              <a:rPr b="0" i="0" lang="ru-RU" sz="3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/>
          </a:p>
          <a:p>
            <a:pPr indent="-4572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Noto Sans Symbols"/>
              <a:buChar char="✔"/>
            </a:pPr>
            <a:r>
              <a:rPr b="0" i="0" lang="ru-RU" sz="3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реализуются программы </a:t>
            </a:r>
            <a:r>
              <a:rPr b="1" i="0" lang="ru-RU" sz="3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среднего профессионального образования и высшего образования различных уровней</a:t>
            </a:r>
            <a:r>
              <a:rPr b="0" i="0" lang="ru-RU" sz="3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/>
          </a:p>
          <a:p>
            <a:pPr indent="-4572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Noto Sans Symbols"/>
              <a:buChar char="✔"/>
            </a:pPr>
            <a:r>
              <a:rPr b="0" i="0" lang="ru-RU" sz="3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возможность прохождения практики в органах государственной и муниципальной власти, силовых структурах, правоохранительных органах, судах, в частных юридических фирмах, и других юридических учреждений с перспективой дальнейшего </a:t>
            </a:r>
            <a:r>
              <a:rPr b="1" i="0" lang="ru-RU" sz="3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трудоустройства</a:t>
            </a:r>
            <a:r>
              <a:rPr b="0" i="0" lang="ru-RU" sz="3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 </a:t>
            </a:r>
            <a:endParaRPr/>
          </a:p>
          <a:p>
            <a:pPr indent="-4572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Noto Sans Symbols"/>
              <a:buChar char="✔"/>
            </a:pPr>
            <a:r>
              <a:rPr b="0" i="0" lang="ru-RU" sz="3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возможности для физкультурно-спортивной, творческой и научной </a:t>
            </a:r>
            <a:r>
              <a:rPr b="1" i="0" lang="ru-RU" sz="3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самореализации студентов</a:t>
            </a:r>
            <a:r>
              <a:rPr b="0" i="0" lang="ru-RU" sz="3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/>
          </a:p>
          <a:p>
            <a:pPr indent="-4572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Noto Sans Symbols"/>
              <a:buChar char="✔"/>
            </a:pPr>
            <a:r>
              <a:rPr b="0" i="0" lang="ru-RU" sz="3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иногородние студенты обеспечиваются местами в </a:t>
            </a:r>
            <a:r>
              <a:rPr b="1" i="0" lang="ru-RU" sz="3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общежитии; </a:t>
            </a:r>
            <a:endParaRPr/>
          </a:p>
          <a:p>
            <a:pPr indent="-4572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Noto Sans Symbols"/>
              <a:buChar char="✔"/>
            </a:pPr>
            <a:r>
              <a:rPr b="1" i="0" lang="ru-RU" sz="3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военный учебный центр </a:t>
            </a:r>
            <a:r>
              <a:rPr b="0" i="0" lang="ru-RU" sz="3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– получение военно-учётной специальности = срочная служба в ВС РФ</a:t>
            </a:r>
            <a:endParaRPr/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aashmileva\Desktop\DEN_ROS_STUDE\Слайд1.JPG" id="82" name="Google Shape;82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24384001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4"/>
          <p:cNvSpPr txBox="1"/>
          <p:nvPr/>
        </p:nvSpPr>
        <p:spPr>
          <a:xfrm>
            <a:off x="3263008" y="1376681"/>
            <a:ext cx="15523287" cy="1949252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Times New Roman"/>
              <a:buNone/>
            </a:pPr>
            <a:r>
              <a:rPr b="1" i="0" lang="ru-RU" sz="6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Преимущества получения </a:t>
            </a:r>
            <a:br>
              <a:rPr b="1" i="0" lang="ru-RU" sz="6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1" i="0" lang="ru-RU" sz="6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юридического образования</a:t>
            </a:r>
            <a:r>
              <a:rPr b="0" i="0" lang="ru-RU" sz="6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b="0" i="0" sz="60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https://evrasia-volga.com/wp-content/uploads/2017/08/unnamed-file.jpg" id="84" name="Google Shape;84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786296" y="8370168"/>
            <a:ext cx="5579956" cy="5345832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4"/>
          <p:cNvSpPr txBox="1"/>
          <p:nvPr/>
        </p:nvSpPr>
        <p:spPr>
          <a:xfrm>
            <a:off x="364940" y="3665291"/>
            <a:ext cx="22412236" cy="9409755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-34290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5400"/>
              <a:buFont typeface="Noto Sans Symbols"/>
              <a:buChar char="►"/>
            </a:pPr>
            <a:r>
              <a:rPr b="0" i="0" lang="ru-RU" sz="5400" u="none" cap="none" strike="noStrike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Современный высокий уровень профессиональной подготовки студентов, осуществляется по единым с Университетом образовательным программам и обеспечивается профессорско-преподавательским составом. 80% штатных преподавателей имеют ученые степени докторов и кандидатов наук.</a:t>
            </a:r>
            <a:endParaRPr/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Times New Roman"/>
              <a:buNone/>
            </a:pPr>
            <a:r>
              <a:rPr b="1" i="0" lang="ru-RU" sz="5400" u="sng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Учебный процесс в Институте обеспечивают 8 кафедр:</a:t>
            </a:r>
            <a:endParaRPr/>
          </a:p>
          <a:p>
            <a:pPr indent="-34290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Char char="•"/>
            </a:pPr>
            <a:r>
              <a:rPr b="1" i="0" lang="ru-RU" sz="5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Кафедра общегуманитарных и социально-экономических дисциплин</a:t>
            </a:r>
            <a:endParaRPr/>
          </a:p>
          <a:p>
            <a:pPr indent="-34290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Char char="•"/>
            </a:pPr>
            <a:r>
              <a:rPr b="1" i="0" lang="ru-RU" sz="5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Кафедра гражданского права и семейного права</a:t>
            </a:r>
            <a:endParaRPr b="1" i="0" sz="5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Char char="•"/>
            </a:pPr>
            <a:r>
              <a:rPr b="1" i="0" lang="ru-RU" sz="5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Кафедра трудового и предпринимательского права</a:t>
            </a:r>
            <a:endParaRPr/>
          </a:p>
          <a:p>
            <a:pPr indent="-34290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Char char="•"/>
            </a:pPr>
            <a:r>
              <a:rPr b="1" i="0" lang="ru-RU" sz="5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Кафедра уголовного права и криминологии</a:t>
            </a:r>
            <a:endParaRPr/>
          </a:p>
          <a:p>
            <a:pPr indent="-34290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Char char="•"/>
            </a:pPr>
            <a:r>
              <a:rPr b="1" i="0" lang="ru-RU" sz="5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Кафедра уголовно-процессуального права и криминалистики</a:t>
            </a:r>
            <a:endParaRPr/>
          </a:p>
          <a:p>
            <a:pPr indent="-34290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Char char="•"/>
            </a:pPr>
            <a:r>
              <a:rPr b="1" i="0" lang="ru-RU" sz="5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Кафедра теории и истории государства и права</a:t>
            </a:r>
            <a:endParaRPr/>
          </a:p>
          <a:p>
            <a:pPr indent="-34290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Char char="•"/>
            </a:pPr>
            <a:r>
              <a:rPr b="1" i="0" lang="ru-RU" sz="5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Кафедра государственно-правовых дисциплин</a:t>
            </a:r>
            <a:endParaRPr/>
          </a:p>
          <a:p>
            <a:pPr indent="-34290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Char char="•"/>
            </a:pPr>
            <a:r>
              <a:rPr b="1" i="0" lang="ru-RU" sz="5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Кафедра гражданского и административного процесса</a:t>
            </a:r>
            <a:endParaRPr b="1" i="0" sz="5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aashmileva\Desktop\DEN_ROS_STUDE\Слайд1.JPG" id="90" name="Google Shape;90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24384001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5"/>
          <p:cNvSpPr txBox="1"/>
          <p:nvPr/>
        </p:nvSpPr>
        <p:spPr>
          <a:xfrm>
            <a:off x="5063208" y="1390980"/>
            <a:ext cx="13537504" cy="1949252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Times New Roman"/>
              <a:buNone/>
            </a:pPr>
            <a:r>
              <a:rPr b="1" i="0" lang="ru-RU" sz="6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Направления обучения, </a:t>
            </a:r>
            <a:br>
              <a:rPr b="1" i="0" lang="ru-RU" sz="6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1" i="0" lang="ru-RU" sz="6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реализуемые в институте</a:t>
            </a:r>
            <a:endParaRPr b="0" i="0" sz="6000" u="none" cap="none" strike="noStrik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92" name="Google Shape;92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600712" y="7821833"/>
            <a:ext cx="5744613" cy="5859505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5"/>
          <p:cNvSpPr txBox="1"/>
          <p:nvPr/>
        </p:nvSpPr>
        <p:spPr>
          <a:xfrm>
            <a:off x="670720" y="3562182"/>
            <a:ext cx="20018224" cy="9243556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Times New Roman"/>
              <a:buNone/>
            </a:pPr>
            <a:r>
              <a:rPr b="1" i="0" lang="ru-RU" sz="5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40.02.01 Право и организация социального обеспечения </a:t>
            </a:r>
            <a:r>
              <a:rPr b="0" i="0" lang="ru-RU" sz="5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(СПО, квалификация - юрист);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Times New Roman"/>
              <a:buNone/>
            </a:pPr>
            <a:r>
              <a:rPr b="1" i="0" lang="ru-RU" sz="5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40.02.03 Право и судебное администрирование </a:t>
            </a:r>
            <a:r>
              <a:rPr b="0" i="0" lang="ru-RU" sz="5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(СПО, квалификация – специалист по судебному администрированию)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Times New Roman"/>
              <a:buNone/>
            </a:pPr>
            <a:r>
              <a:rPr b="1" i="0" lang="ru-RU" sz="5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40.03.01 Юриспруденция </a:t>
            </a:r>
            <a:r>
              <a:rPr b="0" i="0" lang="ru-RU" sz="5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(уровень бакалавриата) + (ускоренная 3 года);</a:t>
            </a:r>
            <a:endParaRPr b="0" i="0" sz="5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Times New Roman"/>
              <a:buNone/>
            </a:pPr>
            <a:r>
              <a:rPr b="1" i="0" lang="ru-RU" sz="5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40.04.01 Юриспруденция </a:t>
            </a:r>
            <a:r>
              <a:rPr b="0" i="0" lang="ru-RU" sz="5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(уровень магистратуры);</a:t>
            </a:r>
            <a:endParaRPr b="0" i="0" sz="5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Times New Roman"/>
              <a:buNone/>
            </a:pPr>
            <a:r>
              <a:rPr b="1" i="0" lang="ru-RU" sz="5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40.05.01 Правовое обеспечение национальной безопасности </a:t>
            </a:r>
            <a:r>
              <a:rPr b="0" i="0" lang="ru-RU" sz="5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(уровень специалитета);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Times New Roman"/>
              <a:buNone/>
            </a:pPr>
            <a:r>
              <a:rPr b="1" i="0" lang="ru-RU" sz="5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40.05.04 Судебная и прокурорская деятельность </a:t>
            </a:r>
            <a:r>
              <a:rPr b="0" i="0" lang="ru-RU" sz="5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(уровень специалитета) + (ускоренная 3 года 7 месяцев)</a:t>
            </a:r>
            <a:endParaRPr b="0" i="0" sz="54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aashmileva\Desktop\DEN_ROS_STUDE\Слайд1.JPG" id="98" name="Google Shape;98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24384001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6"/>
          <p:cNvSpPr txBox="1"/>
          <p:nvPr/>
        </p:nvSpPr>
        <p:spPr>
          <a:xfrm>
            <a:off x="6143328" y="1622902"/>
            <a:ext cx="11737304" cy="1456809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Helvetica Neue"/>
              <a:buNone/>
            </a:pPr>
            <a:r>
              <a:rPr b="1" i="0" lang="ru-RU" sz="44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Направления обучения, реализуемые в институте (количество мест)</a:t>
            </a:r>
            <a:endParaRPr b="0" i="0" sz="4400" u="none" cap="none" strike="noStrik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aphicFrame>
        <p:nvGraphicFramePr>
          <p:cNvPr id="100" name="Google Shape;100;p6"/>
          <p:cNvGraphicFramePr/>
          <p:nvPr/>
        </p:nvGraphicFramePr>
        <p:xfrm>
          <a:off x="922747" y="419370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{8A40D2B5-0B76-48A2-8DF4-C79A257BDA8F}</a:tableStyleId>
              </a:tblPr>
              <a:tblGrid>
                <a:gridCol w="8615675"/>
                <a:gridCol w="5029850"/>
                <a:gridCol w="3024325"/>
                <a:gridCol w="5508625"/>
              </a:tblGrid>
              <a:tr h="12072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3200"/>
                        <a:buFont typeface="Times New Roman"/>
                        <a:buNone/>
                      </a:pPr>
                      <a:r>
                        <a:rPr b="1" i="0" lang="ru-RU" sz="3200" u="none" cap="none" strike="noStrike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Направление подготовки</a:t>
                      </a:r>
                      <a:endParaRPr b="0" i="0" sz="3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725" marB="0" marR="51550" marL="515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3200"/>
                        <a:buFont typeface="Times New Roman"/>
                        <a:buNone/>
                      </a:pPr>
                      <a:r>
                        <a:rPr b="1" i="0" lang="ru-RU" sz="3200" u="none" cap="none" strike="noStrike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форма обучения</a:t>
                      </a:r>
                      <a:endParaRPr b="0" i="0" sz="3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725" marB="0" marR="51550" marL="515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3200"/>
                        <a:buFont typeface="Times New Roman"/>
                        <a:buNone/>
                      </a:pPr>
                      <a:r>
                        <a:rPr b="1" i="0" lang="ru-RU" sz="3200" u="none" cap="none" strike="noStrike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основа</a:t>
                      </a:r>
                      <a:endParaRPr b="0" i="0" sz="3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725" marB="0" marR="51550" marL="515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3200"/>
                        <a:buFont typeface="Times New Roman"/>
                        <a:buNone/>
                      </a:pPr>
                      <a:r>
                        <a:rPr b="1" i="0" lang="ru-RU" sz="3200" u="none" cap="none" strike="noStrike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количество мест</a:t>
                      </a:r>
                      <a:endParaRPr b="0" i="0" sz="3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725" marB="0" marR="51550" marL="515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0504D"/>
                    </a:solidFill>
                  </a:tcPr>
                </a:tc>
              </a:tr>
              <a:tr h="928075">
                <a:tc rowSpan="5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4800"/>
                        <a:buFont typeface="Times New Roman"/>
                        <a:buNone/>
                      </a:pPr>
                      <a:r>
                        <a:rPr b="1" i="0" lang="ru-RU" sz="4800" u="none" cap="none" strike="noStrike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Юриспруденция </a:t>
                      </a:r>
                      <a:endParaRPr b="0" i="0" sz="48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4800"/>
                        <a:buFont typeface="Times New Roman"/>
                        <a:buNone/>
                      </a:pPr>
                      <a:r>
                        <a:rPr b="1" i="0" lang="ru-RU" sz="4800" u="none" cap="none" strike="noStrike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(уровень бакалавриата)</a:t>
                      </a:r>
                      <a:endParaRPr b="0" i="0" sz="48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725" marB="0" marR="51550" marL="515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0504D"/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0"/>
                        <a:buFont typeface="Times New Roman"/>
                        <a:buNone/>
                      </a:pPr>
                      <a:r>
                        <a:rPr b="0" i="0" lang="ru-RU" sz="40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очная</a:t>
                      </a:r>
                      <a:endParaRPr b="0" i="0" sz="40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725" marB="0" marR="51550" marL="515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0"/>
                        <a:buFont typeface="Times New Roman"/>
                        <a:buNone/>
                      </a:pPr>
                      <a:r>
                        <a:rPr b="0" i="0" lang="ru-RU" sz="40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бюджет</a:t>
                      </a:r>
                      <a:endParaRPr b="0" i="0" sz="40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725" marB="0" marR="51550" marL="515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5400"/>
                        <a:buFont typeface="Times New Roman"/>
                        <a:buNone/>
                      </a:pPr>
                      <a:r>
                        <a:rPr b="1" i="0" lang="ru-RU" sz="54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87</a:t>
                      </a:r>
                      <a:endParaRPr b="0" i="0" sz="54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725" marB="0" marR="51550" marL="515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8D0D0"/>
                    </a:solidFill>
                  </a:tcPr>
                </a:tc>
              </a:tr>
              <a:tr h="757725">
                <a:tc vMerge="1"/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0"/>
                        <a:buFont typeface="Times New Roman"/>
                        <a:buNone/>
                      </a:pPr>
                      <a:r>
                        <a:rPr b="0" i="0" lang="ru-RU" sz="40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платная</a:t>
                      </a:r>
                      <a:endParaRPr b="0" i="0" sz="40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725" marB="0" marR="51550" marL="515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400"/>
                        <a:buFont typeface="Times New Roman"/>
                        <a:buNone/>
                      </a:pPr>
                      <a:r>
                        <a:rPr b="0" i="0" lang="ru-RU" sz="44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110</a:t>
                      </a:r>
                      <a:endParaRPr b="0" i="0" sz="44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725" marB="0" marR="51550" marL="515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E9E9"/>
                    </a:solidFill>
                  </a:tcPr>
                </a:tc>
              </a:tr>
              <a:tr h="982900">
                <a:tc vMerge="1"/>
                <a:tc row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0"/>
                        <a:buFont typeface="Times New Roman"/>
                        <a:buNone/>
                      </a:pPr>
                      <a:r>
                        <a:rPr b="0" i="0" lang="ru-RU" sz="40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очно-заочная</a:t>
                      </a:r>
                      <a:endParaRPr b="0" i="0" sz="40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725" marB="0" marR="51550" marL="515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0"/>
                        <a:buFont typeface="Times New Roman"/>
                        <a:buNone/>
                      </a:pPr>
                      <a:r>
                        <a:rPr b="0" i="0" lang="ru-RU" sz="40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бюджетная</a:t>
                      </a:r>
                      <a:endParaRPr b="0" i="0" sz="40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725" marB="0" marR="51550" marL="515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5400"/>
                        <a:buFont typeface="Times New Roman"/>
                        <a:buNone/>
                      </a:pPr>
                      <a:r>
                        <a:rPr b="1" i="0" lang="ru-RU" sz="54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10</a:t>
                      </a:r>
                      <a:endParaRPr b="1" i="0" sz="54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725" marB="0" marR="51550" marL="515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8D0D0"/>
                    </a:solidFill>
                  </a:tcPr>
                </a:tc>
              </a:tr>
              <a:tr h="1168850">
                <a:tc vMerge="1"/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0"/>
                        <a:buFont typeface="Times New Roman"/>
                        <a:buNone/>
                      </a:pPr>
                      <a:r>
                        <a:rPr b="0" i="0" lang="ru-RU" sz="40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платная</a:t>
                      </a:r>
                      <a:endParaRPr b="0" i="0" sz="40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725" marB="0" marR="51550" marL="515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400"/>
                        <a:buFont typeface="Times New Roman"/>
                        <a:buNone/>
                      </a:pPr>
                      <a:r>
                        <a:rPr b="0" i="0" lang="ru-RU" sz="44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30</a:t>
                      </a:r>
                      <a:endParaRPr b="0" i="0" sz="44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725" marB="0" marR="51550" marL="515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E9E9"/>
                    </a:solidFill>
                  </a:tcPr>
                </a:tc>
              </a:tr>
              <a:tr h="1370975"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0"/>
                        <a:buFont typeface="Times New Roman"/>
                        <a:buNone/>
                      </a:pPr>
                      <a:r>
                        <a:rPr b="0" i="0" lang="ru-RU" sz="40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заочная </a:t>
                      </a:r>
                      <a:endParaRPr b="0" i="0" sz="40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0"/>
                        <a:buFont typeface="Times New Roman"/>
                        <a:buNone/>
                      </a:pPr>
                      <a:r>
                        <a:rPr b="0" i="0" lang="ru-RU" sz="40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(на базе ВПО и СПО)</a:t>
                      </a:r>
                      <a:endParaRPr b="0" i="0" sz="40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725" marB="0" marR="51550" marL="515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0"/>
                        <a:buFont typeface="Times New Roman"/>
                        <a:buNone/>
                      </a:pPr>
                      <a:r>
                        <a:rPr b="0" i="0" lang="ru-RU" sz="40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платная</a:t>
                      </a:r>
                      <a:endParaRPr b="0" i="0" sz="40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725" marB="0" marR="51550" marL="515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400"/>
                        <a:buFont typeface="Times New Roman"/>
                        <a:buNone/>
                      </a:pPr>
                      <a:r>
                        <a:rPr b="0" i="0" lang="ru-RU" sz="44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40</a:t>
                      </a:r>
                      <a:endParaRPr b="0" i="0" sz="44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725" marB="0" marR="51550" marL="515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8D0D0"/>
                    </a:solidFill>
                  </a:tcPr>
                </a:tc>
              </a:tr>
              <a:tr h="1044700">
                <a:tc rowSpan="3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4800"/>
                        <a:buFont typeface="Times New Roman"/>
                        <a:buNone/>
                      </a:pPr>
                      <a:r>
                        <a:rPr b="1" i="0" lang="ru-RU" sz="4800" u="none" cap="none" strike="noStrike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Судебная и прокурорская деятельность </a:t>
                      </a:r>
                      <a:endParaRPr b="0" i="0" sz="48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4800"/>
                        <a:buFont typeface="Times New Roman"/>
                        <a:buNone/>
                      </a:pPr>
                      <a:r>
                        <a:rPr b="1" i="0" lang="ru-RU" sz="4800" u="none" cap="none" strike="noStrike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(уровень специалитета)</a:t>
                      </a:r>
                      <a:endParaRPr b="0" i="0" sz="48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725" marB="0" marR="51550" marL="515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0504D"/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0"/>
                        <a:buFont typeface="Times New Roman"/>
                        <a:buNone/>
                      </a:pPr>
                      <a:r>
                        <a:rPr b="0" i="0" lang="ru-RU" sz="40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очная</a:t>
                      </a:r>
                      <a:endParaRPr b="0" i="0" sz="40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725" marB="0" marR="51550" marL="515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0"/>
                        <a:buFont typeface="Times New Roman"/>
                        <a:buNone/>
                      </a:pPr>
                      <a:r>
                        <a:rPr b="0" i="0" lang="ru-RU" sz="40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бюджетная</a:t>
                      </a:r>
                      <a:endParaRPr b="0" i="0" sz="40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725" marB="0" marR="51550" marL="515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5400"/>
                        <a:buFont typeface="Times New Roman"/>
                        <a:buNone/>
                      </a:pPr>
                      <a:r>
                        <a:rPr b="1" i="0" lang="ru-RU" sz="54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</a:t>
                      </a:r>
                      <a:endParaRPr b="1" i="0" sz="54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7725" marB="0" marR="51550" marL="515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8D0D0"/>
                    </a:solidFill>
                  </a:tcPr>
                </a:tc>
              </a:tr>
              <a:tr h="977950">
                <a:tc vMerge="1"/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0"/>
                        <a:buFont typeface="Times New Roman"/>
                        <a:buNone/>
                      </a:pPr>
                      <a:r>
                        <a:rPr b="0" i="0" lang="ru-RU" sz="40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платная</a:t>
                      </a:r>
                      <a:endParaRPr b="0" i="0" sz="40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725" marB="0" marR="51550" marL="515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400"/>
                        <a:buFont typeface="Times New Roman"/>
                        <a:buNone/>
                      </a:pPr>
                      <a:r>
                        <a:rPr b="0" i="0" lang="ru-RU" sz="44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35</a:t>
                      </a:r>
                      <a:endParaRPr/>
                    </a:p>
                  </a:txBody>
                  <a:tcPr marT="7725" marB="0" marR="51550" marL="515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8D0D0"/>
                    </a:solidFill>
                  </a:tcPr>
                </a:tc>
              </a:tr>
              <a:tr h="763425"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0"/>
                        <a:buFont typeface="Times New Roman"/>
                        <a:buNone/>
                      </a:pPr>
                      <a:r>
                        <a:rPr b="0" i="0" lang="ru-RU" sz="40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заочная</a:t>
                      </a:r>
                      <a:endParaRPr b="0" i="0" sz="40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725" marB="0" marR="51550" marL="515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0"/>
                        <a:buFont typeface="Times New Roman"/>
                        <a:buNone/>
                      </a:pPr>
                      <a:r>
                        <a:rPr b="0" i="0" lang="ru-RU" sz="40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платная</a:t>
                      </a:r>
                      <a:endParaRPr b="0" i="0" sz="40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725" marB="0" marR="51550" marL="515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400"/>
                        <a:buFont typeface="Times New Roman"/>
                        <a:buNone/>
                      </a:pPr>
                      <a:r>
                        <a:rPr b="0" i="0" lang="ru-RU" sz="44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25</a:t>
                      </a:r>
                      <a:endParaRPr/>
                    </a:p>
                  </a:txBody>
                  <a:tcPr marT="7725" marB="0" marR="51550" marL="515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8D0D0"/>
                    </a:solidFill>
                  </a:tcPr>
                </a:tc>
              </a:tr>
            </a:tbl>
          </a:graphicData>
        </a:graphic>
      </p:graphicFrame>
      <p:sp>
        <p:nvSpPr>
          <p:cNvPr id="101" name="Google Shape;101;p6"/>
          <p:cNvSpPr txBox="1"/>
          <p:nvPr/>
        </p:nvSpPr>
        <p:spPr>
          <a:xfrm>
            <a:off x="3191000" y="6055172"/>
            <a:ext cx="17497944" cy="933589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Helvetica Neue"/>
              <a:buNone/>
            </a:pPr>
            <a:r>
              <a:t/>
            </a:r>
            <a:endParaRPr b="0" i="0" sz="54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aashmileva\Desktop\DEN_ROS_STUDE\Слайд1.JPG" id="106" name="Google Shape;106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24384001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7"/>
          <p:cNvSpPr txBox="1"/>
          <p:nvPr/>
        </p:nvSpPr>
        <p:spPr>
          <a:xfrm>
            <a:off x="6427665" y="1771338"/>
            <a:ext cx="11456662" cy="1456809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Helvetica Neue"/>
              <a:buNone/>
            </a:pPr>
            <a:r>
              <a:rPr b="1" i="0" lang="ru-RU" sz="44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Направления обучения, реализуемые в </a:t>
            </a:r>
            <a:endParaRPr b="1" i="0" sz="4400" u="none" cap="none" strike="noStrik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Helvetica Neue"/>
              <a:buNone/>
            </a:pPr>
            <a:r>
              <a:rPr b="1" i="0" lang="ru-RU" sz="44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институте (количество мест)</a:t>
            </a:r>
            <a:endParaRPr b="0" i="0" sz="4400" u="none" cap="none" strike="noStrik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aphicFrame>
        <p:nvGraphicFramePr>
          <p:cNvPr id="108" name="Google Shape;108;p7"/>
          <p:cNvGraphicFramePr/>
          <p:nvPr/>
        </p:nvGraphicFramePr>
        <p:xfrm>
          <a:off x="886744" y="3633759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{8A40D2B5-0B76-48A2-8DF4-C79A257BDA8F}</a:tableStyleId>
              </a:tblPr>
              <a:tblGrid>
                <a:gridCol w="10058300"/>
                <a:gridCol w="3176350"/>
                <a:gridCol w="3848550"/>
                <a:gridCol w="4447200"/>
              </a:tblGrid>
              <a:tr h="10203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000"/>
                        <a:buFont typeface="Times New Roman"/>
                        <a:buNone/>
                      </a:pPr>
                      <a:r>
                        <a:rPr b="1" i="0" lang="ru-RU" sz="40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Направление подготовки</a:t>
                      </a:r>
                      <a:endParaRPr b="0" i="0" sz="40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725" marB="0" marR="51550" marL="515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0504D">
                        <a:alpha val="6392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000"/>
                        <a:buFont typeface="Times New Roman"/>
                        <a:buNone/>
                      </a:pPr>
                      <a:r>
                        <a:rPr b="1" i="0" lang="ru-RU" sz="40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форма обучения</a:t>
                      </a:r>
                      <a:endParaRPr b="0" i="0" sz="40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725" marB="0" marR="51550" marL="515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0504D">
                        <a:alpha val="6274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000"/>
                        <a:buFont typeface="Times New Roman"/>
                        <a:buNone/>
                      </a:pPr>
                      <a:r>
                        <a:rPr b="1" i="0" lang="ru-RU" sz="40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основа</a:t>
                      </a:r>
                      <a:endParaRPr b="0" i="0" sz="40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725" marB="0" marR="51550" marL="515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0504D">
                        <a:alpha val="6274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000"/>
                        <a:buFont typeface="Times New Roman"/>
                        <a:buNone/>
                      </a:pPr>
                      <a:r>
                        <a:rPr b="1" i="0" lang="ru-RU" sz="40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количество мест</a:t>
                      </a:r>
                      <a:endParaRPr b="0" i="0" sz="40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7725" marB="0" marR="51550" marL="515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0504D">
                        <a:alpha val="62745"/>
                      </a:srgbClr>
                    </a:solidFill>
                  </a:tcPr>
                </a:tc>
              </a:tr>
              <a:tr h="825325">
                <a:tc rowSpan="4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800"/>
                        <a:buFont typeface="Times New Roman"/>
                        <a:buNone/>
                      </a:pPr>
                      <a:r>
                        <a:rPr b="1" i="0" lang="ru-RU" sz="48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Юриспруденция</a:t>
                      </a:r>
                      <a:endParaRPr/>
                    </a:p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800"/>
                        <a:buFont typeface="Times New Roman"/>
                        <a:buNone/>
                      </a:pPr>
                      <a:r>
                        <a:rPr b="1" i="0" lang="ru-RU" sz="48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(уровень магистратуры)</a:t>
                      </a:r>
                      <a:endParaRPr/>
                    </a:p>
                  </a:txBody>
                  <a:tcPr marT="7725" marB="0" marR="51550" marL="515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0504D">
                        <a:alpha val="63921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0"/>
                        <a:buFont typeface="Times New Roman"/>
                        <a:buNone/>
                      </a:pPr>
                      <a:r>
                        <a:rPr b="0" i="0" lang="ru-RU" sz="40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очная</a:t>
                      </a:r>
                      <a:endParaRPr/>
                    </a:p>
                  </a:txBody>
                  <a:tcPr marT="7725" marB="0" marR="51550" marL="515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0"/>
                        <a:buFont typeface="Times New Roman"/>
                        <a:buNone/>
                      </a:pPr>
                      <a:r>
                        <a:rPr b="0" i="0" lang="ru-RU" sz="40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бюджет</a:t>
                      </a:r>
                      <a:endParaRPr/>
                    </a:p>
                  </a:txBody>
                  <a:tcPr marT="7725" marB="0" marR="51550" marL="515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5400"/>
                        <a:buFont typeface="Times New Roman"/>
                        <a:buNone/>
                      </a:pPr>
                      <a:r>
                        <a:rPr b="1" i="0" lang="ru-RU" sz="54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</a:t>
                      </a:r>
                      <a:endParaRPr b="1" i="0" sz="54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7725" marB="0" marR="51550" marL="515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8D0D0"/>
                    </a:solidFill>
                  </a:tcPr>
                </a:tc>
              </a:tr>
              <a:tr h="507525">
                <a:tc vMerge="1"/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0"/>
                        <a:buFont typeface="Times New Roman"/>
                        <a:buNone/>
                      </a:pPr>
                      <a:r>
                        <a:rPr b="0" i="0" lang="ru-RU" sz="40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платная</a:t>
                      </a:r>
                      <a:endParaRPr/>
                    </a:p>
                  </a:txBody>
                  <a:tcPr marT="7725" marB="0" marR="51550" marL="515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400"/>
                        <a:buFont typeface="Times New Roman"/>
                        <a:buNone/>
                      </a:pPr>
                      <a:r>
                        <a:rPr b="0" i="0" lang="ru-RU" sz="44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30</a:t>
                      </a:r>
                      <a:endParaRPr/>
                    </a:p>
                  </a:txBody>
                  <a:tcPr marT="7725" marB="0" marR="51550" marL="515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E9E9"/>
                    </a:solidFill>
                  </a:tcPr>
                </a:tc>
              </a:tr>
              <a:tr h="825325">
                <a:tc vMerge="1"/>
                <a:tc row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0"/>
                        <a:buFont typeface="Times New Roman"/>
                        <a:buNone/>
                      </a:pPr>
                      <a:r>
                        <a:rPr b="0" i="0" lang="ru-RU" sz="40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заочная</a:t>
                      </a:r>
                      <a:endParaRPr/>
                    </a:p>
                  </a:txBody>
                  <a:tcPr marT="7725" marB="0" marR="51550" marL="515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0"/>
                        <a:buFont typeface="Times New Roman"/>
                        <a:buNone/>
                      </a:pPr>
                      <a:r>
                        <a:rPr b="0" i="0" lang="ru-RU" sz="40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бюджетная</a:t>
                      </a:r>
                      <a:endParaRPr/>
                    </a:p>
                  </a:txBody>
                  <a:tcPr marT="7725" marB="0" marR="51550" marL="515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5400"/>
                        <a:buFont typeface="Times New Roman"/>
                        <a:buNone/>
                      </a:pPr>
                      <a:r>
                        <a:rPr b="1" i="0" lang="ru-RU" sz="54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</a:t>
                      </a:r>
                      <a:endParaRPr b="1" i="0" sz="54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7725" marB="0" marR="51550" marL="515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8D0D0"/>
                    </a:solidFill>
                  </a:tcPr>
                </a:tc>
              </a:tr>
              <a:tr h="852425">
                <a:tc vMerge="1"/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0"/>
                        <a:buFont typeface="Times New Roman"/>
                        <a:buNone/>
                      </a:pPr>
                      <a:r>
                        <a:rPr b="0" i="0" lang="ru-RU" sz="40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платная</a:t>
                      </a:r>
                      <a:endParaRPr/>
                    </a:p>
                  </a:txBody>
                  <a:tcPr marT="7725" marB="0" marR="51550" marL="515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400"/>
                        <a:buFont typeface="Times New Roman"/>
                        <a:buNone/>
                      </a:pPr>
                      <a:r>
                        <a:rPr b="0" i="0" lang="ru-RU" sz="44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150</a:t>
                      </a:r>
                      <a:endParaRPr/>
                    </a:p>
                  </a:txBody>
                  <a:tcPr marT="7725" marB="0" marR="51550" marL="515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E9E9"/>
                    </a:solidFill>
                  </a:tcPr>
                </a:tc>
              </a:tr>
              <a:tr h="825325">
                <a:tc rowSpan="3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800"/>
                        <a:buFont typeface="Times New Roman"/>
                        <a:buNone/>
                      </a:pPr>
                      <a:r>
                        <a:rPr b="1" i="0" lang="ru-RU" sz="48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Правовое обеспечение национальной безопасности (уровень специалитета)</a:t>
                      </a:r>
                      <a:endParaRPr/>
                    </a:p>
                  </a:txBody>
                  <a:tcPr marT="7725" marB="0" marR="51550" marL="515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0504D">
                        <a:alpha val="63921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0"/>
                        <a:buFont typeface="Times New Roman"/>
                        <a:buNone/>
                      </a:pPr>
                      <a:r>
                        <a:rPr b="0" i="0" lang="ru-RU" sz="40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очная</a:t>
                      </a:r>
                      <a:endParaRPr/>
                    </a:p>
                  </a:txBody>
                  <a:tcPr marT="7725" marB="0" marR="51550" marL="515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0"/>
                        <a:buFont typeface="Times New Roman"/>
                        <a:buNone/>
                      </a:pPr>
                      <a:r>
                        <a:rPr b="0" i="0" lang="ru-RU" sz="40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бюджетная</a:t>
                      </a:r>
                      <a:endParaRPr/>
                    </a:p>
                  </a:txBody>
                  <a:tcPr marT="7725" marB="0" marR="51550" marL="515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5400"/>
                        <a:buFont typeface="Times New Roman"/>
                        <a:buNone/>
                      </a:pPr>
                      <a:r>
                        <a:rPr b="1" i="0" lang="ru-RU" sz="54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</a:t>
                      </a:r>
                      <a:endParaRPr b="1" i="0" sz="5400" u="none" cap="none" strike="noStrik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7725" marB="0" marR="51550" marL="515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8D0D0"/>
                    </a:solidFill>
                  </a:tcPr>
                </a:tc>
              </a:tr>
              <a:tr h="836075">
                <a:tc vMerge="1"/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0"/>
                        <a:buFont typeface="Times New Roman"/>
                        <a:buNone/>
                      </a:pPr>
                      <a:r>
                        <a:rPr b="0" i="0" lang="ru-RU" sz="40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платная</a:t>
                      </a:r>
                      <a:endParaRPr/>
                    </a:p>
                  </a:txBody>
                  <a:tcPr marT="7725" marB="0" marR="51550" marL="515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8D0D0">
                        <a:alpha val="6470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400"/>
                        <a:buFont typeface="Times New Roman"/>
                        <a:buNone/>
                      </a:pPr>
                      <a:r>
                        <a:rPr b="0" i="0" lang="ru-RU" sz="44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35</a:t>
                      </a:r>
                      <a:endParaRPr/>
                    </a:p>
                  </a:txBody>
                  <a:tcPr marT="7725" marB="0" marR="51550" marL="515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8D0D0">
                        <a:alpha val="64705"/>
                      </a:srgbClr>
                    </a:solidFill>
                  </a:tcPr>
                </a:tc>
              </a:tr>
              <a:tr h="531325">
                <a:tc vMerge="1"/>
                <a:tc row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0"/>
                        <a:buFont typeface="Times New Roman"/>
                        <a:buNone/>
                      </a:pPr>
                      <a:r>
                        <a:rPr b="0" i="0" lang="ru-RU" sz="40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заочная</a:t>
                      </a:r>
                      <a:endParaRPr/>
                    </a:p>
                  </a:txBody>
                  <a:tcPr marT="7725" marB="0" marR="51550" marL="515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8D0D0"/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0"/>
                        <a:buFont typeface="Times New Roman"/>
                        <a:buNone/>
                      </a:pPr>
                      <a:r>
                        <a:rPr b="0" i="0" lang="ru-RU" sz="40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платная</a:t>
                      </a:r>
                      <a:endParaRPr/>
                    </a:p>
                  </a:txBody>
                  <a:tcPr marT="7725" marB="0" marR="51550" marL="515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8D0D0">
                        <a:alpha val="64705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400"/>
                        <a:buFont typeface="Times New Roman"/>
                        <a:buNone/>
                      </a:pPr>
                      <a:r>
                        <a:rPr b="0" i="0" lang="ru-RU" sz="44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25</a:t>
                      </a:r>
                      <a:endParaRPr/>
                    </a:p>
                  </a:txBody>
                  <a:tcPr marT="7725" marB="0" marR="51550" marL="515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8D0D0">
                        <a:alpha val="64705"/>
                      </a:srgbClr>
                    </a:solidFill>
                  </a:tcPr>
                </a:tc>
              </a:tr>
              <a:tr h="33225">
                <a:tc row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800"/>
                        <a:buFont typeface="Times New Roman"/>
                        <a:buNone/>
                      </a:pPr>
                      <a:r>
                        <a:rPr b="1" i="0" lang="ru-RU" sz="48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Право и организация социального обеспечения (СПО)</a:t>
                      </a:r>
                      <a:endParaRPr b="1" i="0" sz="4800" u="none" cap="none" strike="noStrik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7725" marB="0" marR="51550" marL="515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0504D">
                        <a:alpha val="63921"/>
                      </a:srgbClr>
                    </a:solidFill>
                  </a:tcPr>
                </a:tc>
                <a:tc vMerge="1"/>
                <a:tc vMerge="1"/>
                <a:tc vMerge="1"/>
              </a:tr>
              <a:tr h="1231375"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0"/>
                        <a:buFont typeface="Times New Roman"/>
                        <a:buNone/>
                      </a:pPr>
                      <a:r>
                        <a:rPr b="0" i="0" lang="ru-RU" sz="40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очная</a:t>
                      </a:r>
                      <a:endParaRPr/>
                    </a:p>
                  </a:txBody>
                  <a:tcPr marT="7725" marB="0" marR="51550" marL="515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0"/>
                        <a:buFont typeface="Times New Roman"/>
                        <a:buNone/>
                      </a:pPr>
                      <a:r>
                        <a:rPr b="0" i="0" lang="ru-RU" sz="40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платная</a:t>
                      </a:r>
                      <a:endParaRPr/>
                    </a:p>
                  </a:txBody>
                  <a:tcPr marT="7725" marB="0" marR="51550" marL="515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8D0D0">
                        <a:alpha val="6470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400"/>
                        <a:buFont typeface="Times New Roman"/>
                        <a:buNone/>
                      </a:pPr>
                      <a:r>
                        <a:rPr b="0" i="0" lang="ru-RU" sz="44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75</a:t>
                      </a:r>
                      <a:endParaRPr/>
                    </a:p>
                  </a:txBody>
                  <a:tcPr marT="7725" marB="0" marR="51550" marL="515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8D0D0">
                        <a:alpha val="64705"/>
                      </a:srgbClr>
                    </a:solidFill>
                  </a:tcPr>
                </a:tc>
              </a:tr>
              <a:tr h="753950">
                <a:tc row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800"/>
                        <a:buFont typeface="Times New Roman"/>
                        <a:buNone/>
                      </a:pPr>
                      <a:r>
                        <a:rPr b="1" i="0" lang="ru-RU" sz="48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Право и судебное администрирование  (СПО)</a:t>
                      </a:r>
                      <a:endParaRPr/>
                    </a:p>
                  </a:txBody>
                  <a:tcPr marT="7725" marB="0" marR="51550" marL="515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0504D">
                        <a:alpha val="6392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0"/>
                        <a:buFont typeface="Times New Roman"/>
                        <a:buNone/>
                      </a:pPr>
                      <a:r>
                        <a:rPr b="0" i="0" lang="ru-RU" sz="40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очная</a:t>
                      </a:r>
                      <a:endParaRPr/>
                    </a:p>
                  </a:txBody>
                  <a:tcPr marT="7725" marB="0" marR="51550" marL="515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0"/>
                        <a:buFont typeface="Times New Roman"/>
                        <a:buNone/>
                      </a:pPr>
                      <a:r>
                        <a:rPr b="0" i="0" lang="ru-RU" sz="40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платная</a:t>
                      </a:r>
                      <a:endParaRPr/>
                    </a:p>
                  </a:txBody>
                  <a:tcPr marT="7725" marB="0" marR="51550" marL="515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8D0D0">
                        <a:alpha val="6470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400"/>
                        <a:buFont typeface="Times New Roman"/>
                        <a:buNone/>
                      </a:pPr>
                      <a:r>
                        <a:rPr b="0" i="0" lang="ru-RU" sz="44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50</a:t>
                      </a:r>
                      <a:endParaRPr/>
                    </a:p>
                  </a:txBody>
                  <a:tcPr marT="7725" marB="0" marR="51550" marL="515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8D0D0">
                        <a:alpha val="64705"/>
                      </a:srgbClr>
                    </a:solidFill>
                  </a:tcPr>
                </a:tc>
              </a:tr>
              <a:tr h="393225"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0"/>
                        <a:buFont typeface="Times New Roman"/>
                        <a:buNone/>
                      </a:pPr>
                      <a:r>
                        <a:rPr b="0" i="0" lang="ru-RU" sz="40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заочная</a:t>
                      </a:r>
                      <a:endParaRPr/>
                    </a:p>
                  </a:txBody>
                  <a:tcPr marT="7725" marB="0" marR="51550" marL="515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0"/>
                        <a:buFont typeface="Times New Roman"/>
                        <a:buNone/>
                      </a:pPr>
                      <a:r>
                        <a:rPr b="0" i="0" lang="ru-RU" sz="40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платная</a:t>
                      </a:r>
                      <a:endParaRPr/>
                    </a:p>
                  </a:txBody>
                  <a:tcPr marT="7725" marB="0" marR="51550" marL="515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8D0D0">
                        <a:alpha val="6470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400"/>
                        <a:buFont typeface="Times New Roman"/>
                        <a:buNone/>
                      </a:pPr>
                      <a:r>
                        <a:rPr b="0" i="0" lang="ru-RU" sz="4400" u="none" cap="none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30</a:t>
                      </a:r>
                      <a:endParaRPr/>
                    </a:p>
                  </a:txBody>
                  <a:tcPr marT="7725" marB="0" marR="51550" marL="515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8D0D0">
                        <a:alpha val="64705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aashmileva\Desktop\DEN_ROS_STUDE\Слайд1.JPG" id="113" name="Google Shape;113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24384001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8"/>
          <p:cNvSpPr txBox="1"/>
          <p:nvPr/>
        </p:nvSpPr>
        <p:spPr>
          <a:xfrm>
            <a:off x="5495256" y="1961456"/>
            <a:ext cx="13504068" cy="779701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Helvetica Neue"/>
              <a:buNone/>
            </a:pPr>
            <a:r>
              <a:rPr b="1" i="0" lang="ru-RU" sz="44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Магистерские программы</a:t>
            </a:r>
            <a:endParaRPr b="0" i="0" sz="4400" u="none" cap="none" strike="noStrik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aphicFrame>
        <p:nvGraphicFramePr>
          <p:cNvPr id="115" name="Google Shape;115;p8"/>
          <p:cNvGraphicFramePr/>
          <p:nvPr/>
        </p:nvGraphicFramePr>
        <p:xfrm>
          <a:off x="1822848" y="3917679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{8A40D2B5-0B76-48A2-8DF4-C79A257BDA8F}</a:tableStyleId>
              </a:tblPr>
              <a:tblGrid>
                <a:gridCol w="12072850"/>
                <a:gridCol w="7945375"/>
              </a:tblGrid>
              <a:tr h="2156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800"/>
                        <a:buFont typeface="Times New Roman"/>
                        <a:buNone/>
                      </a:pPr>
                      <a:r>
                        <a:rPr b="1" i="0" lang="ru-RU" sz="48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Юриспруденция (магистратура)</a:t>
                      </a:r>
                      <a:endParaRPr b="1" i="0" sz="4800" u="none" cap="none" strike="noStrik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675" marL="636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50021">
                        <a:alpha val="2862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800"/>
                        <a:buFont typeface="Times New Roman"/>
                        <a:buNone/>
                      </a:pPr>
                      <a:r>
                        <a:rPr b="1" i="0" lang="ru-RU" sz="48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Форма обучения</a:t>
                      </a:r>
                      <a:endParaRPr/>
                    </a:p>
                  </a:txBody>
                  <a:tcPr marT="0" marB="0" marR="63675" marL="636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50021">
                        <a:alpha val="28627"/>
                      </a:srgbClr>
                    </a:solidFill>
                  </a:tcPr>
                </a:tc>
              </a:tr>
              <a:tr h="13625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800"/>
                        <a:buFont typeface="Times New Roman"/>
                        <a:buNone/>
                      </a:pPr>
                      <a:r>
                        <a:rPr b="1" i="0" lang="ru-RU" sz="48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Магистр уголовного права</a:t>
                      </a:r>
                      <a:endParaRPr b="1" i="0" sz="4800" u="none" cap="none" strike="noStrik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675" marL="636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50021">
                        <a:alpha val="28627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800"/>
                        <a:buFont typeface="Helvetica Neue"/>
                        <a:buNone/>
                      </a:pPr>
                      <a:r>
                        <a:t/>
                      </a:r>
                      <a:endParaRPr b="0" i="0" sz="4800" u="none" cap="none" strike="noStrik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800"/>
                        <a:buFont typeface="Times New Roman"/>
                        <a:buNone/>
                      </a:pPr>
                      <a:r>
                        <a:rPr b="0" i="0" lang="ru-RU" sz="48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очная/заочная</a:t>
                      </a:r>
                      <a:endParaRPr/>
                    </a:p>
                  </a:txBody>
                  <a:tcPr marT="0" marB="0" marR="63675" marL="636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50021">
                        <a:alpha val="28627"/>
                      </a:srgbClr>
                    </a:solidFill>
                  </a:tcPr>
                </a:tc>
              </a:tr>
              <a:tr h="23922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800"/>
                        <a:buFont typeface="Times New Roman"/>
                        <a:buNone/>
                      </a:pPr>
                      <a:r>
                        <a:rPr b="1" i="0" lang="ru-RU" sz="48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Юрист </a:t>
                      </a:r>
                      <a:endParaRPr/>
                    </a:p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800"/>
                        <a:buFont typeface="Times New Roman"/>
                        <a:buNone/>
                      </a:pPr>
                      <a:r>
                        <a:rPr b="1" i="0" lang="ru-RU" sz="48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 органах государственной власти</a:t>
                      </a:r>
                      <a:endParaRPr b="1" i="0" sz="4800" u="none" cap="none" strike="noStrik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675" marL="636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50021">
                        <a:alpha val="28627"/>
                      </a:srgbClr>
                    </a:solidFill>
                  </a:tcPr>
                </a:tc>
                <a:tc vMerge="1"/>
              </a:tr>
              <a:tr h="17550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800"/>
                        <a:buFont typeface="Times New Roman"/>
                        <a:buNone/>
                      </a:pPr>
                      <a:r>
                        <a:rPr b="1" i="0" lang="ru-RU" sz="48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Магистр частного права</a:t>
                      </a:r>
                      <a:endParaRPr b="1" i="0" sz="4800" u="none" cap="none" strike="noStrik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675" marL="636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50021">
                        <a:alpha val="2862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800"/>
                        <a:buFont typeface="Times New Roman"/>
                        <a:buNone/>
                      </a:pPr>
                      <a:r>
                        <a:rPr b="0" i="0" lang="ru-RU" sz="48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заочная</a:t>
                      </a:r>
                      <a:endParaRPr/>
                    </a:p>
                  </a:txBody>
                  <a:tcPr marT="0" marB="0" marR="63675" marL="636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50021">
                        <a:alpha val="28627"/>
                      </a:srgbClr>
                    </a:solidFill>
                  </a:tcPr>
                </a:tc>
              </a:tr>
              <a:tr h="17550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800"/>
                        <a:buFont typeface="Times New Roman"/>
                        <a:buNone/>
                      </a:pPr>
                      <a:r>
                        <a:rPr b="1" i="0" lang="ru-RU" sz="48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Правовое обеспечение бизнеса </a:t>
                      </a:r>
                      <a:endParaRPr/>
                    </a:p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800"/>
                        <a:buFont typeface="Times New Roman"/>
                        <a:buNone/>
                      </a:pPr>
                      <a:r>
                        <a:rPr b="1" i="0" lang="ru-RU" sz="48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(бизнес-юрист)</a:t>
                      </a:r>
                      <a:endParaRPr b="1" i="0" sz="4800" u="none" cap="none" strike="noStrik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675" marL="636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50021">
                        <a:alpha val="2862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800"/>
                        <a:buFont typeface="Times New Roman"/>
                        <a:buNone/>
                      </a:pPr>
                      <a:r>
                        <a:rPr b="0" i="0" lang="ru-RU" sz="48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заочная</a:t>
                      </a:r>
                      <a:endParaRPr/>
                    </a:p>
                  </a:txBody>
                  <a:tcPr marT="0" marB="0" marR="63675" marL="6367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50021">
                        <a:alpha val="28627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aashmileva\Desktop\DEN_ROS_STUDE\Слайд1.JPG" id="120" name="Google Shape;120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24384001" cy="13716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znak-pytannya" id="121" name="Google Shape;121;p9"/>
          <p:cNvPicPr preferRelativeResize="0"/>
          <p:nvPr/>
        </p:nvPicPr>
        <p:blipFill rotWithShape="1">
          <a:blip r:embed="rId4">
            <a:alphaModFix/>
          </a:blip>
          <a:srcRect b="0" l="24152" r="25020" t="0"/>
          <a:stretch/>
        </p:blipFill>
        <p:spPr>
          <a:xfrm>
            <a:off x="-553416" y="4702613"/>
            <a:ext cx="6841223" cy="7482588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9"/>
          <p:cNvSpPr/>
          <p:nvPr/>
        </p:nvSpPr>
        <p:spPr>
          <a:xfrm>
            <a:off x="6840751" y="3256418"/>
            <a:ext cx="14570578" cy="89562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9600"/>
              <a:buFont typeface="Times New Roman"/>
              <a:buNone/>
            </a:pPr>
            <a:r>
              <a:rPr b="1" i="0" lang="ru-RU" sz="9600" u="none" cap="none" strike="noStrik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Поступление в </a:t>
            </a:r>
            <a:endParaRPr b="1" i="0" sz="9600" u="none" cap="none" strike="noStrike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9600"/>
              <a:buFont typeface="Times New Roman"/>
              <a:buNone/>
            </a:pPr>
            <a:r>
              <a:rPr b="1" i="0" lang="ru-RU" sz="9600" u="none" cap="none" strike="noStrik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Волго-Вятский институт (филиал) Университета </a:t>
            </a:r>
            <a:endParaRPr b="1" i="0" sz="9600" u="none" cap="none" strike="noStrike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9600"/>
              <a:buFont typeface="Times New Roman"/>
              <a:buNone/>
            </a:pPr>
            <a:r>
              <a:rPr b="1" i="0" lang="ru-RU" sz="9600" u="none" cap="none" strike="noStrik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имени О.Е. Кутафина (МГЮА).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9600"/>
              <a:buFont typeface="Times New Roman"/>
              <a:buNone/>
            </a:pPr>
            <a:r>
              <a:rPr b="1" i="0" lang="ru-RU" sz="9600" u="none" cap="none" strike="noStrik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Что нужно знать?</a:t>
            </a:r>
            <a:endParaRPr b="1" i="0" sz="9600" u="none" cap="none" strike="noStrike">
              <a:solidFill>
                <a:srgbClr val="C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Презентация МГЮА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Шмилева Анастасия Александровна</dc:creator>
</cp:coreProperties>
</file>